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58"/>
  </p:notesMasterIdLst>
  <p:sldIdLst>
    <p:sldId id="257" r:id="rId5"/>
    <p:sldId id="323" r:id="rId6"/>
    <p:sldId id="316" r:id="rId7"/>
    <p:sldId id="259" r:id="rId8"/>
    <p:sldId id="324" r:id="rId9"/>
    <p:sldId id="310" r:id="rId10"/>
    <p:sldId id="262" r:id="rId11"/>
    <p:sldId id="263" r:id="rId12"/>
    <p:sldId id="264" r:id="rId13"/>
    <p:sldId id="265" r:id="rId14"/>
    <p:sldId id="266" r:id="rId15"/>
    <p:sldId id="267" r:id="rId16"/>
    <p:sldId id="268" r:id="rId17"/>
    <p:sldId id="269" r:id="rId18"/>
    <p:sldId id="270" r:id="rId19"/>
    <p:sldId id="271" r:id="rId20"/>
    <p:sldId id="325" r:id="rId21"/>
    <p:sldId id="315" r:id="rId22"/>
    <p:sldId id="273" r:id="rId23"/>
    <p:sldId id="274" r:id="rId24"/>
    <p:sldId id="318" r:id="rId25"/>
    <p:sldId id="276" r:id="rId26"/>
    <p:sldId id="319" r:id="rId27"/>
    <p:sldId id="278" r:id="rId28"/>
    <p:sldId id="279" r:id="rId29"/>
    <p:sldId id="280" r:id="rId30"/>
    <p:sldId id="312" r:id="rId31"/>
    <p:sldId id="281" r:id="rId32"/>
    <p:sldId id="282" r:id="rId33"/>
    <p:sldId id="32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313" r:id="rId47"/>
    <p:sldId id="296" r:id="rId48"/>
    <p:sldId id="314" r:id="rId49"/>
    <p:sldId id="298" r:id="rId50"/>
    <p:sldId id="300" r:id="rId51"/>
    <p:sldId id="320" r:id="rId52"/>
    <p:sldId id="321" r:id="rId53"/>
    <p:sldId id="305" r:id="rId54"/>
    <p:sldId id="306" r:id="rId55"/>
    <p:sldId id="317" r:id="rId56"/>
    <p:sldId id="308" r:id="rId57"/>
  </p:sldIdLst>
  <p:sldSz cx="9144000" cy="5143500" type="screen16x9"/>
  <p:notesSz cx="7010400" cy="9296400"/>
  <p:embeddedFontLst>
    <p:embeddedFont>
      <p:font typeface="Average" panose="020B0604020202020204" charset="0"/>
      <p:regular r:id="rId59"/>
    </p:embeddedFont>
    <p:embeddedFont>
      <p:font typeface="Helvetica Neue" panose="020B0604020202020204" charset="0"/>
      <p:regular r:id="rId60"/>
      <p:bold r:id="rId61"/>
      <p:italic r:id="rId62"/>
      <p:boldItalic r:id="rId63"/>
    </p:embeddedFont>
    <p:embeddedFont>
      <p:font typeface="Oswald" panose="00000500000000000000" pitchFamily="2" charset="0"/>
      <p:regular r:id="rId64"/>
      <p:bold r:id="rId65"/>
    </p:embeddedFont>
    <p:embeddedFont>
      <p:font typeface="Roboto" panose="02000000000000000000" pitchFamily="2" charset="0"/>
      <p:regular r:id="rId66"/>
      <p:bold r:id="rId67"/>
      <p:italic r:id="rId68"/>
      <p:boldItalic r:id="rId69"/>
    </p:embeddedFont>
    <p:embeddedFont>
      <p:font typeface="Verdana" panose="020B060403050404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AA0D3A-D5AF-72B4-284F-D548BDC32A75}" name="Stephanie Herlich" initials="" userId="S::sherlich@csb-cde.ca.gov::e9bd19fb-0757-4938-b475-96028a2c7e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5" autoAdjust="0"/>
    <p:restoredTop sz="69290" autoAdjust="0"/>
  </p:normalViewPr>
  <p:slideViewPr>
    <p:cSldViewPr snapToGrid="0">
      <p:cViewPr varScale="1">
        <p:scale>
          <a:sx n="58" d="100"/>
          <a:sy n="58" d="100"/>
        </p:scale>
        <p:origin x="284" y="40"/>
      </p:cViewPr>
      <p:guideLst>
        <p:guide orient="horz" pos="1620"/>
        <p:guide pos="2880"/>
      </p:guideLst>
    </p:cSldViewPr>
  </p:slideViewPr>
  <p:outlineViewPr>
    <p:cViewPr>
      <p:scale>
        <a:sx n="33" d="100"/>
        <a:sy n="33" d="100"/>
      </p:scale>
      <p:origin x="0" y="-3888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4bde2f923_0_76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4bde2f923_0_76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e4bde2f923_0_76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e4bde2f923_0_76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e4bde2f923_0_77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e4bde2f923_0_77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60531e9ea1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60531e9ea1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e4bde2f923_0_7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e4bde2f923_0_78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e4bde2f923_0_79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e4bde2f923_0_79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 sz="1200" dirty="0">
              <a:solidFill>
                <a:schemeClr val="dk1"/>
              </a:solidFill>
              <a:highlight>
                <a:srgbClr val="FF00F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Clr>
                <a:schemeClr val="dk1"/>
              </a:buClr>
              <a:buNone/>
            </a:pPr>
            <a:endParaRPr lang="en" dirty="0"/>
          </a:p>
        </p:txBody>
      </p:sp>
    </p:spTree>
    <p:extLst>
      <p:ext uri="{BB962C8B-B14F-4D97-AF65-F5344CB8AC3E}">
        <p14:creationId xmlns:p14="http://schemas.microsoft.com/office/powerpoint/2010/main" val="2732737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e4bde2f923_0_79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e4bde2f923_0_79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e4bde2f923_0_80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e4bde2f923_0_80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e4bde2f923_0_8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e4bde2f923_0_8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2620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e4bde2f923_0_84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e4bde2f923_0_84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e4bde2f923_0_100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e4bde2f923_0_100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sym typeface="Helvetica Neue"/>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e4bde2f923_0_11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e4bde2f923_0_114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sym typeface="Helvetica Neue"/>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3344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986c502860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986c502860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sym typeface="Helvetica Neue"/>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595e02d388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595e02d388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931774" indent="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6891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e4bde2f923_0_129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e4bde2f923_0_129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e4bde2f923_0_150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e4bde2f923_0_15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9a3db98ecb_0_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9a3db98ecb_0_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spcBef>
                <a:spcPts val="1019"/>
              </a:spcBef>
              <a:spcAft>
                <a:spcPts val="1019"/>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e4bde2f923_0_7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e4bde2f923_0_7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e4bde2f923_0_15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e4bde2f923_0_152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e4bde2f923_0_15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e4bde2f923_0_153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e4bde2f923_0_15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e4bde2f923_0_154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e4bde2f923_0_13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e4bde2f923_0_13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5e5abeb17e_0_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5e5abeb17e_0_4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sym typeface="Robot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e4bde2f923_0_15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e4bde2f923_0_155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e4bde2f923_0_130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e4bde2f923_0_130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spcBef>
                <a:spcPts val="1019"/>
              </a:spcBef>
              <a:spcAft>
                <a:spcPts val="1019"/>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e4bde2f923_0_13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e4bde2f923_0_131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5e75c936ef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5e75c936ef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123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4519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5e75c936ef_0_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5e75c936ef_0_1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16472" indent="0">
              <a:buSzPts val="1800"/>
              <a:buNone/>
            </a:pPr>
            <a:endParaRPr lang="en-US" dirty="0"/>
          </a:p>
        </p:txBody>
      </p:sp>
    </p:spTree>
    <p:extLst>
      <p:ext uri="{BB962C8B-B14F-4D97-AF65-F5344CB8AC3E}">
        <p14:creationId xmlns:p14="http://schemas.microsoft.com/office/powerpoint/2010/main" val="29259061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5e75c936ef_0_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5e75c936ef_0_2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5e75c936ef_0_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5e75c936ef_0_3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5e75c936ef_0_5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25e75c936ef_0_5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e4bde2f923_0_148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1e4bde2f923_0_148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e4bde2f923_0_15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e4bde2f923_0_15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8dc1a267fd_1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8dc1a267fd_1_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e4bde2f923_0_15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e4bde2f923_0_151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8dc1a267fd_1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8dc1a267fd_1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spcBef>
                <a:spcPts val="1019"/>
              </a:spcBef>
              <a:spcAft>
                <a:spcPts val="1019"/>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e4bde2f923_0_7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e4bde2f923_0_75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spcBef>
                <a:spcPts val="1019"/>
              </a:spcBef>
              <a:spcAft>
                <a:spcPts val="1019"/>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e4bde2f923_0_75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e4bde2f923_0_75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baseline="0">
                <a:latin typeface="Arial" panose="020B0604020202020204" pitchFamily="34" charset="0"/>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dirty="0"/>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400" baseline="0">
                <a:solidFill>
                  <a:schemeClr val="tx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685346" y="457200"/>
            <a:ext cx="7765500" cy="727800"/>
          </a:xfrm>
          <a:prstGeom prst="rect">
            <a:avLst/>
          </a:prstGeom>
          <a:noFill/>
          <a:ln>
            <a:noFill/>
          </a:ln>
          <a:effectLst>
            <a:outerShdw blurRad="25400">
              <a:srgbClr val="000000">
                <a:alpha val="45880"/>
              </a:srgbClr>
            </a:outerShdw>
          </a:effectLst>
        </p:spPr>
        <p:txBody>
          <a:bodyPr spcFirstLastPara="1" wrap="square" lIns="68575" tIns="34275" rIns="68575" bIns="34275" anchor="ctr" anchorCtr="0">
            <a:normAutofit/>
          </a:bodyPr>
          <a:lstStyle>
            <a:lvl1pPr lvl="0" algn="ctr" rtl="0">
              <a:spcBef>
                <a:spcPts val="0"/>
              </a:spcBef>
              <a:spcAft>
                <a:spcPts val="0"/>
              </a:spcAft>
              <a:buClr>
                <a:schemeClr val="lt2"/>
              </a:buClr>
              <a:buSzPts val="1400"/>
              <a:buFont typeface="Arial"/>
              <a:buNone/>
              <a:defRPr>
                <a:latin typeface="Arial"/>
                <a:ea typeface="Arial"/>
                <a:cs typeface="Arial"/>
                <a:sym typeface="Arial"/>
              </a:defRPr>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dirty="0"/>
          </a:p>
        </p:txBody>
      </p:sp>
      <p:sp>
        <p:nvSpPr>
          <p:cNvPr id="57" name="Google Shape;57;p13"/>
          <p:cNvSpPr txBox="1">
            <a:spLocks noGrp="1"/>
          </p:cNvSpPr>
          <p:nvPr>
            <p:ph type="body" idx="1"/>
          </p:nvPr>
        </p:nvSpPr>
        <p:spPr>
          <a:xfrm>
            <a:off x="685346" y="1299337"/>
            <a:ext cx="7765500" cy="3044100"/>
          </a:xfrm>
          <a:prstGeom prst="rect">
            <a:avLst/>
          </a:prstGeom>
          <a:noFill/>
          <a:ln>
            <a:noFill/>
          </a:ln>
          <a:effectLst>
            <a:outerShdw blurRad="25400">
              <a:srgbClr val="000000">
                <a:alpha val="45880"/>
              </a:srgbClr>
            </a:outerShdw>
          </a:effectLst>
        </p:spPr>
        <p:txBody>
          <a:bodyPr spcFirstLastPara="1" wrap="square" lIns="68575" tIns="34275" rIns="68575" bIns="34275" anchor="t" anchorCtr="0">
            <a:normAutofit/>
          </a:bodyPr>
          <a:lstStyle>
            <a:lvl1pPr marL="457200" lvl="0" indent="-323850" algn="l" rtl="0">
              <a:spcBef>
                <a:spcPts val="300"/>
              </a:spcBef>
              <a:spcAft>
                <a:spcPts val="0"/>
              </a:spcAft>
              <a:buClr>
                <a:schemeClr val="dk1"/>
              </a:buClr>
              <a:buSzPts val="1500"/>
              <a:buFont typeface="Verdana"/>
              <a:buChar char="●"/>
              <a:defRPr>
                <a:solidFill>
                  <a:schemeClr val="dk1"/>
                </a:solidFill>
                <a:latin typeface="Verdana"/>
                <a:ea typeface="Verdana"/>
                <a:cs typeface="Verdana"/>
                <a:sym typeface="Verdana"/>
              </a:defRPr>
            </a:lvl1pPr>
            <a:lvl2pPr marL="914400" lvl="1" indent="-292100" algn="l" rtl="0">
              <a:spcBef>
                <a:spcPts val="500"/>
              </a:spcBef>
              <a:spcAft>
                <a:spcPts val="0"/>
              </a:spcAft>
              <a:buClr>
                <a:schemeClr val="dk1"/>
              </a:buClr>
              <a:buSzPts val="1000"/>
              <a:buFont typeface="Verdana"/>
              <a:buChar char="○"/>
              <a:defRPr sz="1500">
                <a:solidFill>
                  <a:schemeClr val="dk1"/>
                </a:solidFill>
                <a:latin typeface="Verdana"/>
                <a:ea typeface="Verdana"/>
                <a:cs typeface="Verdana"/>
                <a:sym typeface="Verdana"/>
              </a:defRPr>
            </a:lvl2pPr>
            <a:lvl3pPr marL="1371600" lvl="2" indent="-285750" algn="l" rtl="0">
              <a:spcBef>
                <a:spcPts val="500"/>
              </a:spcBef>
              <a:spcAft>
                <a:spcPts val="0"/>
              </a:spcAft>
              <a:buClr>
                <a:schemeClr val="dk1"/>
              </a:buClr>
              <a:buSzPts val="900"/>
              <a:buFont typeface="Verdana"/>
              <a:buChar char="■"/>
              <a:defRPr>
                <a:solidFill>
                  <a:schemeClr val="dk1"/>
                </a:solidFill>
                <a:latin typeface="Verdana"/>
                <a:ea typeface="Verdana"/>
                <a:cs typeface="Verdana"/>
                <a:sym typeface="Verdana"/>
              </a:defRPr>
            </a:lvl3pPr>
            <a:lvl4pPr marL="1828800" lvl="3" indent="-285750" algn="l" rtl="0">
              <a:spcBef>
                <a:spcPts val="500"/>
              </a:spcBef>
              <a:spcAft>
                <a:spcPts val="0"/>
              </a:spcAft>
              <a:buClr>
                <a:schemeClr val="dk1"/>
              </a:buClr>
              <a:buSzPts val="900"/>
              <a:buFont typeface="Verdana"/>
              <a:buChar char="●"/>
              <a:defRPr>
                <a:solidFill>
                  <a:schemeClr val="dk1"/>
                </a:solidFill>
                <a:latin typeface="Verdana"/>
                <a:ea typeface="Verdana"/>
                <a:cs typeface="Verdana"/>
                <a:sym typeface="Verdana"/>
              </a:defRPr>
            </a:lvl4pPr>
            <a:lvl5pPr marL="2286000" lvl="4" indent="-285750" algn="l" rtl="0">
              <a:spcBef>
                <a:spcPts val="500"/>
              </a:spcBef>
              <a:spcAft>
                <a:spcPts val="0"/>
              </a:spcAft>
              <a:buClr>
                <a:schemeClr val="dk1"/>
              </a:buClr>
              <a:buSzPts val="900"/>
              <a:buFont typeface="Verdana"/>
              <a:buChar char="○"/>
              <a:defRPr>
                <a:solidFill>
                  <a:schemeClr val="dk1"/>
                </a:solidFill>
                <a:latin typeface="Verdana"/>
                <a:ea typeface="Verdana"/>
                <a:cs typeface="Verdana"/>
                <a:sym typeface="Verdana"/>
              </a:defRPr>
            </a:lvl5pPr>
            <a:lvl6pPr marL="2743200" lvl="5" indent="-285750" algn="l" rtl="0">
              <a:spcBef>
                <a:spcPts val="500"/>
              </a:spcBef>
              <a:spcAft>
                <a:spcPts val="0"/>
              </a:spcAft>
              <a:buClr>
                <a:schemeClr val="dk1"/>
              </a:buClr>
              <a:buSzPts val="900"/>
              <a:buFont typeface="Verdana"/>
              <a:buChar char="■"/>
              <a:defRPr>
                <a:solidFill>
                  <a:schemeClr val="dk1"/>
                </a:solidFill>
                <a:latin typeface="Verdana"/>
                <a:ea typeface="Verdana"/>
                <a:cs typeface="Verdana"/>
                <a:sym typeface="Verdana"/>
              </a:defRPr>
            </a:lvl6pPr>
            <a:lvl7pPr marL="3200400" lvl="6" indent="-285750" algn="l" rtl="0">
              <a:spcBef>
                <a:spcPts val="500"/>
              </a:spcBef>
              <a:spcAft>
                <a:spcPts val="0"/>
              </a:spcAft>
              <a:buClr>
                <a:schemeClr val="dk1"/>
              </a:buClr>
              <a:buSzPts val="900"/>
              <a:buFont typeface="Verdana"/>
              <a:buChar char="●"/>
              <a:defRPr>
                <a:solidFill>
                  <a:schemeClr val="dk1"/>
                </a:solidFill>
                <a:latin typeface="Verdana"/>
                <a:ea typeface="Verdana"/>
                <a:cs typeface="Verdana"/>
                <a:sym typeface="Verdana"/>
              </a:defRPr>
            </a:lvl7pPr>
            <a:lvl8pPr marL="3657600" lvl="7" indent="-285750" algn="l" rtl="0">
              <a:spcBef>
                <a:spcPts val="500"/>
              </a:spcBef>
              <a:spcAft>
                <a:spcPts val="0"/>
              </a:spcAft>
              <a:buClr>
                <a:schemeClr val="dk1"/>
              </a:buClr>
              <a:buSzPts val="900"/>
              <a:buFont typeface="Verdana"/>
              <a:buChar char="○"/>
              <a:defRPr>
                <a:solidFill>
                  <a:schemeClr val="dk1"/>
                </a:solidFill>
                <a:latin typeface="Verdana"/>
                <a:ea typeface="Verdana"/>
                <a:cs typeface="Verdana"/>
                <a:sym typeface="Verdana"/>
              </a:defRPr>
            </a:lvl8pPr>
            <a:lvl9pPr marL="4114800" lvl="8" indent="-285750" algn="l" rtl="0">
              <a:spcBef>
                <a:spcPts val="500"/>
              </a:spcBef>
              <a:spcAft>
                <a:spcPts val="500"/>
              </a:spcAft>
              <a:buClr>
                <a:schemeClr val="dk1"/>
              </a:buClr>
              <a:buSzPts val="900"/>
              <a:buFont typeface="Verdana"/>
              <a:buChar char="■"/>
              <a:defRPr>
                <a:solidFill>
                  <a:schemeClr val="dk1"/>
                </a:solidFill>
                <a:latin typeface="Verdana"/>
                <a:ea typeface="Verdana"/>
                <a:cs typeface="Verdana"/>
                <a:sym typeface="Verdana"/>
              </a:defRPr>
            </a:lvl9pPr>
          </a:lstStyle>
          <a:p>
            <a:endParaRPr/>
          </a:p>
        </p:txBody>
      </p:sp>
      <p:sp>
        <p:nvSpPr>
          <p:cNvPr id="58" name="Google Shape;58;p13"/>
          <p:cNvSpPr txBox="1">
            <a:spLocks noGrp="1"/>
          </p:cNvSpPr>
          <p:nvPr>
            <p:ph type="dt" idx="10"/>
          </p:nvPr>
        </p:nvSpPr>
        <p:spPr>
          <a:xfrm>
            <a:off x="5759052"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9" name="Google Shape;59;p13"/>
          <p:cNvSpPr txBox="1">
            <a:spLocks noGrp="1"/>
          </p:cNvSpPr>
          <p:nvPr>
            <p:ph type="ftr" idx="11"/>
          </p:nvPr>
        </p:nvSpPr>
        <p:spPr>
          <a:xfrm>
            <a:off x="685346"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0" name="Google Shape;60;p13"/>
          <p:cNvSpPr txBox="1">
            <a:spLocks noGrp="1"/>
          </p:cNvSpPr>
          <p:nvPr>
            <p:ph type="sldNum" idx="12"/>
          </p:nvPr>
        </p:nvSpPr>
        <p:spPr>
          <a:xfrm>
            <a:off x="7885508" y="4412456"/>
            <a:ext cx="5652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pic>
        <p:nvPicPr>
          <p:cNvPr id="62" name="Google Shape;62;p14" descr="Slate-V2-HD-compPhotoInset.png"/>
          <p:cNvPicPr preferRelativeResize="0"/>
          <p:nvPr/>
        </p:nvPicPr>
        <p:blipFill rotWithShape="1">
          <a:blip r:embed="rId2">
            <a:alphaModFix/>
          </a:blip>
          <a:srcRect/>
          <a:stretch/>
        </p:blipFill>
        <p:spPr>
          <a:xfrm>
            <a:off x="685346" y="1300880"/>
            <a:ext cx="3816803" cy="3111576"/>
          </a:xfrm>
          <a:prstGeom prst="rect">
            <a:avLst/>
          </a:prstGeom>
          <a:noFill/>
          <a:ln>
            <a:noFill/>
          </a:ln>
        </p:spPr>
      </p:pic>
      <p:pic>
        <p:nvPicPr>
          <p:cNvPr id="63" name="Google Shape;63;p14" descr="Slate-V2-HD-compPhotoInset.png"/>
          <p:cNvPicPr preferRelativeResize="0"/>
          <p:nvPr/>
        </p:nvPicPr>
        <p:blipFill rotWithShape="1">
          <a:blip r:embed="rId2">
            <a:alphaModFix/>
          </a:blip>
          <a:srcRect/>
          <a:stretch/>
        </p:blipFill>
        <p:spPr>
          <a:xfrm>
            <a:off x="4633864" y="1300880"/>
            <a:ext cx="3816803" cy="3111576"/>
          </a:xfrm>
          <a:prstGeom prst="rect">
            <a:avLst/>
          </a:prstGeom>
          <a:noFill/>
          <a:ln>
            <a:noFill/>
          </a:ln>
        </p:spPr>
      </p:pic>
      <p:sp>
        <p:nvSpPr>
          <p:cNvPr id="64" name="Google Shape;64;p14"/>
          <p:cNvSpPr txBox="1">
            <a:spLocks noGrp="1"/>
          </p:cNvSpPr>
          <p:nvPr>
            <p:ph type="title"/>
          </p:nvPr>
        </p:nvSpPr>
        <p:spPr>
          <a:xfrm>
            <a:off x="685346" y="457200"/>
            <a:ext cx="7765500" cy="727800"/>
          </a:xfrm>
          <a:prstGeom prst="rect">
            <a:avLst/>
          </a:prstGeom>
          <a:noFill/>
          <a:ln>
            <a:noFill/>
          </a:ln>
          <a:effectLst>
            <a:outerShdw blurRad="25400">
              <a:srgbClr val="000000">
                <a:alpha val="45880"/>
              </a:srgbClr>
            </a:outerShdw>
          </a:effectLst>
        </p:spPr>
        <p:txBody>
          <a:bodyPr spcFirstLastPara="1" wrap="square" lIns="68575" tIns="34275" rIns="68575" bIns="34275" anchor="ctr" anchorCtr="0">
            <a:normAutofit/>
          </a:bodyPr>
          <a:lstStyle>
            <a:lvl1pPr lvl="0" algn="ctr" rtl="0">
              <a:spcBef>
                <a:spcPts val="0"/>
              </a:spcBef>
              <a:spcAft>
                <a:spcPts val="0"/>
              </a:spcAft>
              <a:buClr>
                <a:schemeClr val="lt2"/>
              </a:buClr>
              <a:buSzPts val="3000"/>
              <a:buFont typeface="Lustria"/>
              <a:buNone/>
              <a:defRPr baseline="0">
                <a:latin typeface="Arial" panose="020B0604020202020204" pitchFamily="34" charset="0"/>
              </a:defRPr>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dirty="0"/>
          </a:p>
        </p:txBody>
      </p:sp>
      <p:sp>
        <p:nvSpPr>
          <p:cNvPr id="65" name="Google Shape;65;p14"/>
          <p:cNvSpPr txBox="1">
            <a:spLocks noGrp="1"/>
          </p:cNvSpPr>
          <p:nvPr>
            <p:ph type="body" idx="1"/>
          </p:nvPr>
        </p:nvSpPr>
        <p:spPr>
          <a:xfrm>
            <a:off x="754404" y="1376440"/>
            <a:ext cx="3657300" cy="408600"/>
          </a:xfrm>
          <a:prstGeom prst="rect">
            <a:avLst/>
          </a:prstGeom>
          <a:noFill/>
          <a:ln>
            <a:noFill/>
          </a:ln>
          <a:effectLst>
            <a:outerShdw blurRad="25400">
              <a:srgbClr val="000000">
                <a:alpha val="45880"/>
              </a:srgbClr>
            </a:outerShdw>
          </a:effectLst>
        </p:spPr>
        <p:txBody>
          <a:bodyPr spcFirstLastPara="1" wrap="square" lIns="68575" tIns="34275" rIns="68575" bIns="34275" anchor="b" anchorCtr="0">
            <a:noAutofit/>
          </a:bodyPr>
          <a:lstStyle>
            <a:lvl1pPr marL="457200" lvl="0" indent="-228600" algn="ctr" rtl="0">
              <a:spcBef>
                <a:spcPts val="400"/>
              </a:spcBef>
              <a:spcAft>
                <a:spcPts val="0"/>
              </a:spcAft>
              <a:buSzPts val="1300"/>
              <a:buNone/>
              <a:defRPr sz="2400" b="0" baseline="0">
                <a:solidFill>
                  <a:schemeClr val="tx1"/>
                </a:solidFill>
              </a:defRPr>
            </a:lvl1pPr>
            <a:lvl2pPr marL="914400" lvl="1" indent="-228600" algn="l" rtl="0">
              <a:spcBef>
                <a:spcPts val="500"/>
              </a:spcBef>
              <a:spcAft>
                <a:spcPts val="0"/>
              </a:spcAft>
              <a:buSzPts val="1100"/>
              <a:buNone/>
              <a:defRPr sz="1500" b="1"/>
            </a:lvl2pPr>
            <a:lvl3pPr marL="1371600" lvl="2" indent="-228600" algn="l" rtl="0">
              <a:spcBef>
                <a:spcPts val="500"/>
              </a:spcBef>
              <a:spcAft>
                <a:spcPts val="0"/>
              </a:spcAft>
              <a:buSzPts val="900"/>
              <a:buNone/>
              <a:defRPr sz="1400" b="1"/>
            </a:lvl3pPr>
            <a:lvl4pPr marL="1828800" lvl="3" indent="-228600" algn="l" rtl="0">
              <a:spcBef>
                <a:spcPts val="500"/>
              </a:spcBef>
              <a:spcAft>
                <a:spcPts val="0"/>
              </a:spcAft>
              <a:buSzPts val="800"/>
              <a:buNone/>
              <a:defRPr sz="1200" b="1"/>
            </a:lvl4pPr>
            <a:lvl5pPr marL="2286000" lvl="4" indent="-228600" algn="l" rtl="0">
              <a:spcBef>
                <a:spcPts val="500"/>
              </a:spcBef>
              <a:spcAft>
                <a:spcPts val="0"/>
              </a:spcAft>
              <a:buSzPts val="800"/>
              <a:buNone/>
              <a:defRPr sz="1200" b="1"/>
            </a:lvl5pPr>
            <a:lvl6pPr marL="2743200" lvl="5" indent="-228600" algn="l" rtl="0">
              <a:spcBef>
                <a:spcPts val="500"/>
              </a:spcBef>
              <a:spcAft>
                <a:spcPts val="0"/>
              </a:spcAft>
              <a:buSzPts val="800"/>
              <a:buNone/>
              <a:defRPr sz="1200" b="1"/>
            </a:lvl6pPr>
            <a:lvl7pPr marL="3200400" lvl="6" indent="-228600" algn="l" rtl="0">
              <a:spcBef>
                <a:spcPts val="500"/>
              </a:spcBef>
              <a:spcAft>
                <a:spcPts val="0"/>
              </a:spcAft>
              <a:buSzPts val="800"/>
              <a:buNone/>
              <a:defRPr sz="1200" b="1"/>
            </a:lvl7pPr>
            <a:lvl8pPr marL="3657600" lvl="7" indent="-228600" algn="l" rtl="0">
              <a:spcBef>
                <a:spcPts val="500"/>
              </a:spcBef>
              <a:spcAft>
                <a:spcPts val="0"/>
              </a:spcAft>
              <a:buSzPts val="800"/>
              <a:buNone/>
              <a:defRPr sz="1200" b="1"/>
            </a:lvl8pPr>
            <a:lvl9pPr marL="4114800" lvl="8" indent="-228600" algn="l" rtl="0">
              <a:spcBef>
                <a:spcPts val="500"/>
              </a:spcBef>
              <a:spcAft>
                <a:spcPts val="500"/>
              </a:spcAft>
              <a:buSzPts val="800"/>
              <a:buNone/>
              <a:defRPr sz="1200" b="1"/>
            </a:lvl9pPr>
          </a:lstStyle>
          <a:p>
            <a:endParaRPr dirty="0"/>
          </a:p>
        </p:txBody>
      </p:sp>
      <p:sp>
        <p:nvSpPr>
          <p:cNvPr id="66" name="Google Shape;66;p14"/>
          <p:cNvSpPr txBox="1">
            <a:spLocks noGrp="1"/>
          </p:cNvSpPr>
          <p:nvPr>
            <p:ph type="body" idx="2"/>
          </p:nvPr>
        </p:nvSpPr>
        <p:spPr>
          <a:xfrm>
            <a:off x="754404" y="1785103"/>
            <a:ext cx="3657300" cy="2558400"/>
          </a:xfrm>
          <a:prstGeom prst="rect">
            <a:avLst/>
          </a:prstGeom>
          <a:noFill/>
          <a:ln>
            <a:noFill/>
          </a:ln>
          <a:effectLst>
            <a:outerShdw blurRad="25400">
              <a:srgbClr val="000000">
                <a:alpha val="45880"/>
              </a:srgbClr>
            </a:outerShdw>
          </a:effectLst>
        </p:spPr>
        <p:txBody>
          <a:bodyPr spcFirstLastPara="1" wrap="square" lIns="68575" tIns="34275" rIns="68575" bIns="34275" anchor="t" anchorCtr="0">
            <a:normAutofit/>
          </a:bodyPr>
          <a:lstStyle>
            <a:lvl1pPr marL="514350" lvl="0" indent="-342900" algn="l" rtl="0">
              <a:spcBef>
                <a:spcPts val="300"/>
              </a:spcBef>
              <a:spcAft>
                <a:spcPts val="0"/>
              </a:spcAft>
              <a:buClr>
                <a:schemeClr val="accent5"/>
              </a:buClr>
              <a:buSzPts val="900"/>
              <a:buFont typeface="Arial" panose="020B0604020202020204" pitchFamily="34" charset="0"/>
              <a:buChar char="•"/>
              <a:defRPr sz="2400" baseline="0">
                <a:latin typeface="Arial" panose="020B0604020202020204" pitchFamily="34" charset="0"/>
              </a:defRPr>
            </a:lvl1pPr>
            <a:lvl2pPr marL="914400" lvl="1" indent="-279400" algn="l" rtl="0">
              <a:spcBef>
                <a:spcPts val="500"/>
              </a:spcBef>
              <a:spcAft>
                <a:spcPts val="0"/>
              </a:spcAft>
              <a:buSzPts val="800"/>
              <a:buChar char="○"/>
              <a:defRPr sz="1200"/>
            </a:lvl2pPr>
            <a:lvl3pPr marL="1371600" lvl="2" indent="-273050" algn="l" rtl="0">
              <a:spcBef>
                <a:spcPts val="500"/>
              </a:spcBef>
              <a:spcAft>
                <a:spcPts val="0"/>
              </a:spcAft>
              <a:buSzPts val="700"/>
              <a:buChar char="■"/>
              <a:defRPr sz="1100"/>
            </a:lvl3pPr>
            <a:lvl4pPr marL="1828800" lvl="3" indent="-266700" algn="l" rtl="0">
              <a:spcBef>
                <a:spcPts val="500"/>
              </a:spcBef>
              <a:spcAft>
                <a:spcPts val="0"/>
              </a:spcAft>
              <a:buSzPts val="600"/>
              <a:buChar char="●"/>
              <a:defRPr sz="900"/>
            </a:lvl4pPr>
            <a:lvl5pPr marL="2286000" lvl="4" indent="-266700" algn="l" rtl="0">
              <a:spcBef>
                <a:spcPts val="500"/>
              </a:spcBef>
              <a:spcAft>
                <a:spcPts val="0"/>
              </a:spcAft>
              <a:buSzPts val="600"/>
              <a:buChar char="○"/>
              <a:defRPr sz="900"/>
            </a:lvl5pPr>
            <a:lvl6pPr marL="2743200" lvl="5" indent="-285750" algn="l" rtl="0">
              <a:spcBef>
                <a:spcPts val="500"/>
              </a:spcBef>
              <a:spcAft>
                <a:spcPts val="0"/>
              </a:spcAft>
              <a:buSzPts val="900"/>
              <a:buChar char="■"/>
              <a:defRPr/>
            </a:lvl6pPr>
            <a:lvl7pPr marL="3200400" lvl="6" indent="-285750" algn="l" rtl="0">
              <a:spcBef>
                <a:spcPts val="500"/>
              </a:spcBef>
              <a:spcAft>
                <a:spcPts val="0"/>
              </a:spcAft>
              <a:buSzPts val="900"/>
              <a:buChar char="●"/>
              <a:defRPr/>
            </a:lvl7pPr>
            <a:lvl8pPr marL="3657600" lvl="7" indent="-285750" algn="l" rtl="0">
              <a:spcBef>
                <a:spcPts val="500"/>
              </a:spcBef>
              <a:spcAft>
                <a:spcPts val="0"/>
              </a:spcAft>
              <a:buSzPts val="900"/>
              <a:buChar char="○"/>
              <a:defRPr/>
            </a:lvl8pPr>
            <a:lvl9pPr marL="4114800" lvl="8" indent="-285750" algn="l" rtl="0">
              <a:spcBef>
                <a:spcPts val="500"/>
              </a:spcBef>
              <a:spcAft>
                <a:spcPts val="500"/>
              </a:spcAft>
              <a:buSzPts val="900"/>
              <a:buChar char="■"/>
              <a:defRPr/>
            </a:lvl9pPr>
          </a:lstStyle>
          <a:p>
            <a:endParaRPr dirty="0"/>
          </a:p>
        </p:txBody>
      </p:sp>
      <p:sp>
        <p:nvSpPr>
          <p:cNvPr id="67" name="Google Shape;67;p14"/>
          <p:cNvSpPr txBox="1">
            <a:spLocks noGrp="1"/>
          </p:cNvSpPr>
          <p:nvPr>
            <p:ph type="body" idx="3"/>
          </p:nvPr>
        </p:nvSpPr>
        <p:spPr>
          <a:xfrm>
            <a:off x="4721225" y="1376440"/>
            <a:ext cx="3671400" cy="408600"/>
          </a:xfrm>
          <a:prstGeom prst="rect">
            <a:avLst/>
          </a:prstGeom>
          <a:noFill/>
          <a:ln>
            <a:noFill/>
          </a:ln>
          <a:effectLst>
            <a:outerShdw blurRad="25400">
              <a:srgbClr val="000000">
                <a:alpha val="45880"/>
              </a:srgbClr>
            </a:outerShdw>
          </a:effectLst>
        </p:spPr>
        <p:txBody>
          <a:bodyPr spcFirstLastPara="1" wrap="square" lIns="68575" tIns="34275" rIns="68575" bIns="34275" anchor="b" anchorCtr="0">
            <a:noAutofit/>
          </a:bodyPr>
          <a:lstStyle>
            <a:lvl1pPr marL="457200" lvl="0" indent="-228600" algn="ctr" rtl="0">
              <a:spcBef>
                <a:spcPts val="400"/>
              </a:spcBef>
              <a:spcAft>
                <a:spcPts val="0"/>
              </a:spcAft>
              <a:buSzPts val="1300"/>
              <a:buNone/>
              <a:defRPr sz="2400" b="0" baseline="0">
                <a:latin typeface="Arial" panose="020B0604020202020204" pitchFamily="34" charset="0"/>
              </a:defRPr>
            </a:lvl1pPr>
            <a:lvl2pPr marL="914400" lvl="1" indent="-228600" algn="l" rtl="0">
              <a:spcBef>
                <a:spcPts val="500"/>
              </a:spcBef>
              <a:spcAft>
                <a:spcPts val="0"/>
              </a:spcAft>
              <a:buSzPts val="1100"/>
              <a:buNone/>
              <a:defRPr sz="1500" b="1"/>
            </a:lvl2pPr>
            <a:lvl3pPr marL="1371600" lvl="2" indent="-228600" algn="l" rtl="0">
              <a:spcBef>
                <a:spcPts val="500"/>
              </a:spcBef>
              <a:spcAft>
                <a:spcPts val="0"/>
              </a:spcAft>
              <a:buSzPts val="900"/>
              <a:buNone/>
              <a:defRPr sz="1400" b="1"/>
            </a:lvl3pPr>
            <a:lvl4pPr marL="1828800" lvl="3" indent="-228600" algn="l" rtl="0">
              <a:spcBef>
                <a:spcPts val="500"/>
              </a:spcBef>
              <a:spcAft>
                <a:spcPts val="0"/>
              </a:spcAft>
              <a:buSzPts val="800"/>
              <a:buNone/>
              <a:defRPr sz="1200" b="1"/>
            </a:lvl4pPr>
            <a:lvl5pPr marL="2286000" lvl="4" indent="-228600" algn="l" rtl="0">
              <a:spcBef>
                <a:spcPts val="500"/>
              </a:spcBef>
              <a:spcAft>
                <a:spcPts val="0"/>
              </a:spcAft>
              <a:buSzPts val="800"/>
              <a:buNone/>
              <a:defRPr sz="1200" b="1"/>
            </a:lvl5pPr>
            <a:lvl6pPr marL="2743200" lvl="5" indent="-228600" algn="l" rtl="0">
              <a:spcBef>
                <a:spcPts val="500"/>
              </a:spcBef>
              <a:spcAft>
                <a:spcPts val="0"/>
              </a:spcAft>
              <a:buSzPts val="800"/>
              <a:buNone/>
              <a:defRPr sz="1200" b="1"/>
            </a:lvl6pPr>
            <a:lvl7pPr marL="3200400" lvl="6" indent="-228600" algn="l" rtl="0">
              <a:spcBef>
                <a:spcPts val="500"/>
              </a:spcBef>
              <a:spcAft>
                <a:spcPts val="0"/>
              </a:spcAft>
              <a:buSzPts val="800"/>
              <a:buNone/>
              <a:defRPr sz="1200" b="1"/>
            </a:lvl7pPr>
            <a:lvl8pPr marL="3657600" lvl="7" indent="-228600" algn="l" rtl="0">
              <a:spcBef>
                <a:spcPts val="500"/>
              </a:spcBef>
              <a:spcAft>
                <a:spcPts val="0"/>
              </a:spcAft>
              <a:buSzPts val="800"/>
              <a:buNone/>
              <a:defRPr sz="1200" b="1"/>
            </a:lvl8pPr>
            <a:lvl9pPr marL="4114800" lvl="8" indent="-228600" algn="l" rtl="0">
              <a:spcBef>
                <a:spcPts val="500"/>
              </a:spcBef>
              <a:spcAft>
                <a:spcPts val="500"/>
              </a:spcAft>
              <a:buSzPts val="800"/>
              <a:buNone/>
              <a:defRPr sz="1200" b="1"/>
            </a:lvl9pPr>
          </a:lstStyle>
          <a:p>
            <a:endParaRPr dirty="0"/>
          </a:p>
        </p:txBody>
      </p:sp>
      <p:sp>
        <p:nvSpPr>
          <p:cNvPr id="68" name="Google Shape;68;p14"/>
          <p:cNvSpPr txBox="1">
            <a:spLocks noGrp="1"/>
          </p:cNvSpPr>
          <p:nvPr>
            <p:ph type="body" idx="4"/>
          </p:nvPr>
        </p:nvSpPr>
        <p:spPr>
          <a:xfrm>
            <a:off x="4721225" y="1785103"/>
            <a:ext cx="3671400" cy="2558400"/>
          </a:xfrm>
          <a:prstGeom prst="rect">
            <a:avLst/>
          </a:prstGeom>
          <a:noFill/>
          <a:ln>
            <a:noFill/>
          </a:ln>
          <a:effectLst>
            <a:outerShdw blurRad="25400">
              <a:srgbClr val="000000">
                <a:alpha val="45880"/>
              </a:srgbClr>
            </a:outerShdw>
          </a:effectLst>
        </p:spPr>
        <p:txBody>
          <a:bodyPr spcFirstLastPara="1" wrap="square" lIns="68575" tIns="34275" rIns="68575" bIns="34275" anchor="t" anchorCtr="0">
            <a:normAutofit/>
          </a:bodyPr>
          <a:lstStyle>
            <a:lvl1pPr marL="457200" lvl="0" indent="-285750" algn="l" rtl="0">
              <a:spcBef>
                <a:spcPts val="300"/>
              </a:spcBef>
              <a:spcAft>
                <a:spcPts val="0"/>
              </a:spcAft>
              <a:buClr>
                <a:schemeClr val="accent5"/>
              </a:buClr>
              <a:buSzPts val="900"/>
              <a:buChar char="●"/>
              <a:defRPr sz="2400" baseline="0">
                <a:latin typeface="Arial" panose="020B0604020202020204" pitchFamily="34" charset="0"/>
              </a:defRPr>
            </a:lvl1pPr>
            <a:lvl2pPr marL="914400" lvl="1" indent="-279400" algn="l" rtl="0">
              <a:spcBef>
                <a:spcPts val="500"/>
              </a:spcBef>
              <a:spcAft>
                <a:spcPts val="0"/>
              </a:spcAft>
              <a:buSzPts val="800"/>
              <a:buChar char="○"/>
              <a:defRPr sz="1200"/>
            </a:lvl2pPr>
            <a:lvl3pPr marL="1371600" lvl="2" indent="-273050" algn="l" rtl="0">
              <a:spcBef>
                <a:spcPts val="500"/>
              </a:spcBef>
              <a:spcAft>
                <a:spcPts val="0"/>
              </a:spcAft>
              <a:buSzPts val="700"/>
              <a:buChar char="■"/>
              <a:defRPr sz="1100"/>
            </a:lvl3pPr>
            <a:lvl4pPr marL="1828800" lvl="3" indent="-266700" algn="l" rtl="0">
              <a:spcBef>
                <a:spcPts val="500"/>
              </a:spcBef>
              <a:spcAft>
                <a:spcPts val="0"/>
              </a:spcAft>
              <a:buSzPts val="600"/>
              <a:buChar char="●"/>
              <a:defRPr sz="900"/>
            </a:lvl4pPr>
            <a:lvl5pPr marL="2286000" lvl="4" indent="-266700" algn="l" rtl="0">
              <a:spcBef>
                <a:spcPts val="500"/>
              </a:spcBef>
              <a:spcAft>
                <a:spcPts val="0"/>
              </a:spcAft>
              <a:buSzPts val="600"/>
              <a:buChar char="○"/>
              <a:defRPr sz="900"/>
            </a:lvl5pPr>
            <a:lvl6pPr marL="2743200" lvl="5" indent="-285750" algn="l" rtl="0">
              <a:spcBef>
                <a:spcPts val="500"/>
              </a:spcBef>
              <a:spcAft>
                <a:spcPts val="0"/>
              </a:spcAft>
              <a:buSzPts val="900"/>
              <a:buChar char="■"/>
              <a:defRPr/>
            </a:lvl6pPr>
            <a:lvl7pPr marL="3200400" lvl="6" indent="-285750" algn="l" rtl="0">
              <a:spcBef>
                <a:spcPts val="500"/>
              </a:spcBef>
              <a:spcAft>
                <a:spcPts val="0"/>
              </a:spcAft>
              <a:buSzPts val="900"/>
              <a:buChar char="●"/>
              <a:defRPr/>
            </a:lvl7pPr>
            <a:lvl8pPr marL="3657600" lvl="7" indent="-285750" algn="l" rtl="0">
              <a:spcBef>
                <a:spcPts val="500"/>
              </a:spcBef>
              <a:spcAft>
                <a:spcPts val="0"/>
              </a:spcAft>
              <a:buSzPts val="900"/>
              <a:buChar char="○"/>
              <a:defRPr/>
            </a:lvl8pPr>
            <a:lvl9pPr marL="4114800" lvl="8" indent="-285750" algn="l" rtl="0">
              <a:spcBef>
                <a:spcPts val="500"/>
              </a:spcBef>
              <a:spcAft>
                <a:spcPts val="500"/>
              </a:spcAft>
              <a:buSzPts val="900"/>
              <a:buChar char="■"/>
              <a:defRPr/>
            </a:lvl9pPr>
          </a:lstStyle>
          <a:p>
            <a:endParaRPr dirty="0"/>
          </a:p>
        </p:txBody>
      </p:sp>
      <p:sp>
        <p:nvSpPr>
          <p:cNvPr id="69" name="Google Shape;69;p14"/>
          <p:cNvSpPr txBox="1">
            <a:spLocks noGrp="1"/>
          </p:cNvSpPr>
          <p:nvPr>
            <p:ph type="dt" idx="10"/>
          </p:nvPr>
        </p:nvSpPr>
        <p:spPr>
          <a:xfrm>
            <a:off x="5759052"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0" name="Google Shape;70;p14"/>
          <p:cNvSpPr txBox="1">
            <a:spLocks noGrp="1"/>
          </p:cNvSpPr>
          <p:nvPr>
            <p:ph type="ftr" idx="11"/>
          </p:nvPr>
        </p:nvSpPr>
        <p:spPr>
          <a:xfrm>
            <a:off x="685346"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1" name="Google Shape;71;p14"/>
          <p:cNvSpPr txBox="1">
            <a:spLocks noGrp="1"/>
          </p:cNvSpPr>
          <p:nvPr>
            <p:ph type="sldNum" idx="12"/>
          </p:nvPr>
        </p:nvSpPr>
        <p:spPr>
          <a:xfrm>
            <a:off x="7885508" y="4412456"/>
            <a:ext cx="5652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baseline="0">
                <a:latin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baseline="0">
                <a:latin typeface="Arial" panose="020B0604020202020204" pitchFamily="34" charset="0"/>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chemeClr val="dk1"/>
              </a:buClr>
              <a:buSzPts val="1800"/>
              <a:buFont typeface="Verdana"/>
              <a:buChar char="●"/>
              <a:defRPr baseline="0">
                <a:solidFill>
                  <a:schemeClr val="tx1"/>
                </a:solidFill>
                <a:latin typeface="Arial" panose="020B0604020202020204" pitchFamily="34" charset="0"/>
                <a:ea typeface="Verdana"/>
                <a:cs typeface="Verdana"/>
                <a:sym typeface="Verdana"/>
              </a:defRPr>
            </a:lvl1pPr>
            <a:lvl2pPr marL="914400" lvl="1" indent="-317500">
              <a:spcBef>
                <a:spcPts val="0"/>
              </a:spcBef>
              <a:spcAft>
                <a:spcPts val="0"/>
              </a:spcAft>
              <a:buClr>
                <a:schemeClr val="dk1"/>
              </a:buClr>
              <a:buSzPts val="1400"/>
              <a:buFont typeface="Verdana"/>
              <a:buChar char="○"/>
              <a:defRPr>
                <a:solidFill>
                  <a:schemeClr val="dk1"/>
                </a:solidFill>
                <a:latin typeface="Verdana"/>
                <a:ea typeface="Verdana"/>
                <a:cs typeface="Verdana"/>
                <a:sym typeface="Verdana"/>
              </a:defRPr>
            </a:lvl2pPr>
            <a:lvl3pPr marL="1371600" lvl="2" indent="-317500">
              <a:spcBef>
                <a:spcPts val="0"/>
              </a:spcBef>
              <a:spcAft>
                <a:spcPts val="0"/>
              </a:spcAft>
              <a:buClr>
                <a:schemeClr val="dk1"/>
              </a:buClr>
              <a:buSzPts val="1400"/>
              <a:buFont typeface="Verdana"/>
              <a:buChar char="■"/>
              <a:defRPr>
                <a:solidFill>
                  <a:schemeClr val="dk1"/>
                </a:solidFill>
                <a:latin typeface="Verdana"/>
                <a:ea typeface="Verdana"/>
                <a:cs typeface="Verdana"/>
                <a:sym typeface="Verdana"/>
              </a:defRPr>
            </a:lvl3pPr>
            <a:lvl4pPr marL="1828800" lvl="3" indent="-317500">
              <a:spcBef>
                <a:spcPts val="0"/>
              </a:spcBef>
              <a:spcAft>
                <a:spcPts val="0"/>
              </a:spcAft>
              <a:buClr>
                <a:schemeClr val="dk1"/>
              </a:buClr>
              <a:buSzPts val="1400"/>
              <a:buFont typeface="Verdana"/>
              <a:buChar char="●"/>
              <a:defRPr>
                <a:solidFill>
                  <a:schemeClr val="dk1"/>
                </a:solidFill>
                <a:latin typeface="Verdana"/>
                <a:ea typeface="Verdana"/>
                <a:cs typeface="Verdana"/>
                <a:sym typeface="Verdana"/>
              </a:defRPr>
            </a:lvl4pPr>
            <a:lvl5pPr marL="2286000" lvl="4" indent="-317500">
              <a:spcBef>
                <a:spcPts val="0"/>
              </a:spcBef>
              <a:spcAft>
                <a:spcPts val="0"/>
              </a:spcAft>
              <a:buClr>
                <a:schemeClr val="dk1"/>
              </a:buClr>
              <a:buSzPts val="1400"/>
              <a:buFont typeface="Verdana"/>
              <a:buChar char="○"/>
              <a:defRPr>
                <a:solidFill>
                  <a:schemeClr val="dk1"/>
                </a:solidFill>
                <a:latin typeface="Verdana"/>
                <a:ea typeface="Verdana"/>
                <a:cs typeface="Verdana"/>
                <a:sym typeface="Verdana"/>
              </a:defRPr>
            </a:lvl5pPr>
            <a:lvl6pPr marL="2743200" lvl="5" indent="-317500">
              <a:spcBef>
                <a:spcPts val="0"/>
              </a:spcBef>
              <a:spcAft>
                <a:spcPts val="0"/>
              </a:spcAft>
              <a:buClr>
                <a:schemeClr val="dk1"/>
              </a:buClr>
              <a:buSzPts val="1400"/>
              <a:buFont typeface="Verdana"/>
              <a:buChar char="■"/>
              <a:defRPr>
                <a:solidFill>
                  <a:schemeClr val="dk1"/>
                </a:solidFill>
                <a:latin typeface="Verdana"/>
                <a:ea typeface="Verdana"/>
                <a:cs typeface="Verdana"/>
                <a:sym typeface="Verdana"/>
              </a:defRPr>
            </a:lvl6pPr>
            <a:lvl7pPr marL="3200400" lvl="6" indent="-317500">
              <a:spcBef>
                <a:spcPts val="0"/>
              </a:spcBef>
              <a:spcAft>
                <a:spcPts val="0"/>
              </a:spcAft>
              <a:buClr>
                <a:schemeClr val="dk1"/>
              </a:buClr>
              <a:buSzPts val="1400"/>
              <a:buFont typeface="Verdana"/>
              <a:buChar char="●"/>
              <a:defRPr>
                <a:solidFill>
                  <a:schemeClr val="dk1"/>
                </a:solidFill>
                <a:latin typeface="Verdana"/>
                <a:ea typeface="Verdana"/>
                <a:cs typeface="Verdana"/>
                <a:sym typeface="Verdana"/>
              </a:defRPr>
            </a:lvl7pPr>
            <a:lvl8pPr marL="3657600" lvl="7" indent="-317500">
              <a:spcBef>
                <a:spcPts val="0"/>
              </a:spcBef>
              <a:spcAft>
                <a:spcPts val="0"/>
              </a:spcAft>
              <a:buClr>
                <a:schemeClr val="dk1"/>
              </a:buClr>
              <a:buSzPts val="1400"/>
              <a:buFont typeface="Verdana"/>
              <a:buChar char="○"/>
              <a:defRPr>
                <a:solidFill>
                  <a:schemeClr val="dk1"/>
                </a:solidFill>
                <a:latin typeface="Verdana"/>
                <a:ea typeface="Verdana"/>
                <a:cs typeface="Verdana"/>
                <a:sym typeface="Verdana"/>
              </a:defRPr>
            </a:lvl8pPr>
            <a:lvl9pPr marL="4114800" lvl="8" indent="-317500">
              <a:spcBef>
                <a:spcPts val="0"/>
              </a:spcBef>
              <a:spcAft>
                <a:spcPts val="0"/>
              </a:spcAft>
              <a:buClr>
                <a:schemeClr val="dk1"/>
              </a:buClr>
              <a:buSzPts val="1400"/>
              <a:buFont typeface="Verdana"/>
              <a:buChar char="■"/>
              <a:defRPr>
                <a:solidFill>
                  <a:schemeClr val="dk1"/>
                </a:solidFill>
                <a:latin typeface="Verdana"/>
                <a:ea typeface="Verdana"/>
                <a:cs typeface="Verdana"/>
                <a:sym typeface="Verdana"/>
              </a:defRPr>
            </a:lvl9pPr>
          </a:lstStyle>
          <a:p>
            <a:endParaRPr dirty="0"/>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baseline="0">
                <a:latin typeface="Arial" panose="020B0604020202020204" pitchFamily="34" charset="0"/>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chemeClr val="dk1"/>
              </a:buClr>
              <a:buSzPts val="1400"/>
              <a:buFont typeface="Verdana"/>
              <a:buChar char="●"/>
              <a:defRPr sz="2400" baseline="0">
                <a:solidFill>
                  <a:schemeClr val="dk1"/>
                </a:solidFill>
                <a:latin typeface="Arial" panose="020B0604020202020204" pitchFamily="34" charset="0"/>
                <a:ea typeface="Verdana"/>
                <a:cs typeface="Verdana"/>
                <a:sym typeface="Verdana"/>
              </a:defRPr>
            </a:lvl1pPr>
            <a:lvl2pPr marL="914400" lvl="1" indent="-304800">
              <a:spcBef>
                <a:spcPts val="0"/>
              </a:spcBef>
              <a:spcAft>
                <a:spcPts val="0"/>
              </a:spcAft>
              <a:buClr>
                <a:schemeClr val="dk1"/>
              </a:buClr>
              <a:buSzPts val="1200"/>
              <a:buFont typeface="Verdana"/>
              <a:buChar char="○"/>
              <a:defRPr sz="1200">
                <a:solidFill>
                  <a:schemeClr val="dk1"/>
                </a:solidFill>
                <a:latin typeface="Verdana"/>
                <a:ea typeface="Verdana"/>
                <a:cs typeface="Verdana"/>
                <a:sym typeface="Verdana"/>
              </a:defRPr>
            </a:lvl2pPr>
            <a:lvl3pPr marL="1371600" lvl="2" indent="-304800">
              <a:spcBef>
                <a:spcPts val="0"/>
              </a:spcBef>
              <a:spcAft>
                <a:spcPts val="0"/>
              </a:spcAft>
              <a:buClr>
                <a:schemeClr val="dk1"/>
              </a:buClr>
              <a:buSzPts val="1200"/>
              <a:buFont typeface="Verdana"/>
              <a:buChar char="■"/>
              <a:defRPr sz="1200">
                <a:solidFill>
                  <a:schemeClr val="dk1"/>
                </a:solidFill>
                <a:latin typeface="Verdana"/>
                <a:ea typeface="Verdana"/>
                <a:cs typeface="Verdana"/>
                <a:sym typeface="Verdana"/>
              </a:defRPr>
            </a:lvl3pPr>
            <a:lvl4pPr marL="1828800" lvl="3" indent="-304800">
              <a:spcBef>
                <a:spcPts val="0"/>
              </a:spcBef>
              <a:spcAft>
                <a:spcPts val="0"/>
              </a:spcAft>
              <a:buClr>
                <a:schemeClr val="dk1"/>
              </a:buClr>
              <a:buSzPts val="1200"/>
              <a:buFont typeface="Verdana"/>
              <a:buChar char="●"/>
              <a:defRPr sz="1200">
                <a:solidFill>
                  <a:schemeClr val="dk1"/>
                </a:solidFill>
                <a:latin typeface="Verdana"/>
                <a:ea typeface="Verdana"/>
                <a:cs typeface="Verdana"/>
                <a:sym typeface="Verdana"/>
              </a:defRPr>
            </a:lvl4pPr>
            <a:lvl5pPr marL="2286000" lvl="4" indent="-304800">
              <a:spcBef>
                <a:spcPts val="0"/>
              </a:spcBef>
              <a:spcAft>
                <a:spcPts val="0"/>
              </a:spcAft>
              <a:buClr>
                <a:schemeClr val="dk1"/>
              </a:buClr>
              <a:buSzPts val="1200"/>
              <a:buFont typeface="Verdana"/>
              <a:buChar char="○"/>
              <a:defRPr sz="1200">
                <a:solidFill>
                  <a:schemeClr val="dk1"/>
                </a:solidFill>
                <a:latin typeface="Verdana"/>
                <a:ea typeface="Verdana"/>
                <a:cs typeface="Verdana"/>
                <a:sym typeface="Verdana"/>
              </a:defRPr>
            </a:lvl5pPr>
            <a:lvl6pPr marL="2743200" lvl="5" indent="-304800">
              <a:spcBef>
                <a:spcPts val="0"/>
              </a:spcBef>
              <a:spcAft>
                <a:spcPts val="0"/>
              </a:spcAft>
              <a:buClr>
                <a:schemeClr val="dk1"/>
              </a:buClr>
              <a:buSzPts val="1200"/>
              <a:buFont typeface="Verdana"/>
              <a:buChar char="■"/>
              <a:defRPr sz="1200">
                <a:solidFill>
                  <a:schemeClr val="dk1"/>
                </a:solidFill>
                <a:latin typeface="Verdana"/>
                <a:ea typeface="Verdana"/>
                <a:cs typeface="Verdana"/>
                <a:sym typeface="Verdana"/>
              </a:defRPr>
            </a:lvl6pPr>
            <a:lvl7pPr marL="3200400" lvl="6" indent="-304800">
              <a:spcBef>
                <a:spcPts val="0"/>
              </a:spcBef>
              <a:spcAft>
                <a:spcPts val="0"/>
              </a:spcAft>
              <a:buClr>
                <a:schemeClr val="dk1"/>
              </a:buClr>
              <a:buSzPts val="1200"/>
              <a:buFont typeface="Verdana"/>
              <a:buChar char="●"/>
              <a:defRPr sz="1200">
                <a:solidFill>
                  <a:schemeClr val="dk1"/>
                </a:solidFill>
                <a:latin typeface="Verdana"/>
                <a:ea typeface="Verdana"/>
                <a:cs typeface="Verdana"/>
                <a:sym typeface="Verdana"/>
              </a:defRPr>
            </a:lvl7pPr>
            <a:lvl8pPr marL="3657600" lvl="7" indent="-304800">
              <a:spcBef>
                <a:spcPts val="0"/>
              </a:spcBef>
              <a:spcAft>
                <a:spcPts val="0"/>
              </a:spcAft>
              <a:buClr>
                <a:schemeClr val="dk1"/>
              </a:buClr>
              <a:buSzPts val="1200"/>
              <a:buFont typeface="Verdana"/>
              <a:buChar char="○"/>
              <a:defRPr sz="1200">
                <a:solidFill>
                  <a:schemeClr val="dk1"/>
                </a:solidFill>
                <a:latin typeface="Verdana"/>
                <a:ea typeface="Verdana"/>
                <a:cs typeface="Verdana"/>
                <a:sym typeface="Verdana"/>
              </a:defRPr>
            </a:lvl8pPr>
            <a:lvl9pPr marL="4114800" lvl="8" indent="-304800">
              <a:spcBef>
                <a:spcPts val="0"/>
              </a:spcBef>
              <a:spcAft>
                <a:spcPts val="0"/>
              </a:spcAft>
              <a:buClr>
                <a:schemeClr val="dk1"/>
              </a:buClr>
              <a:buSzPts val="1200"/>
              <a:buFont typeface="Verdana"/>
              <a:buChar char="■"/>
              <a:defRPr sz="1200">
                <a:solidFill>
                  <a:schemeClr val="dk1"/>
                </a:solidFill>
                <a:latin typeface="Verdana"/>
                <a:ea typeface="Verdana"/>
                <a:cs typeface="Verdana"/>
                <a:sym typeface="Verdana"/>
              </a:defRPr>
            </a:lvl9pPr>
          </a:lstStyle>
          <a:p>
            <a:endParaRPr dirty="0"/>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chemeClr val="dk1"/>
              </a:buClr>
              <a:buSzPts val="1400"/>
              <a:buFont typeface="Verdana"/>
              <a:buChar char="●"/>
              <a:defRPr sz="2400" baseline="0">
                <a:solidFill>
                  <a:schemeClr val="dk1"/>
                </a:solidFill>
                <a:latin typeface="Arial" panose="020B0604020202020204" pitchFamily="34" charset="0"/>
                <a:ea typeface="Verdana"/>
                <a:cs typeface="Verdana"/>
                <a:sym typeface="Verdana"/>
              </a:defRPr>
            </a:lvl1pPr>
            <a:lvl2pPr marL="914400" lvl="1" indent="-304800">
              <a:spcBef>
                <a:spcPts val="0"/>
              </a:spcBef>
              <a:spcAft>
                <a:spcPts val="0"/>
              </a:spcAft>
              <a:buClr>
                <a:schemeClr val="dk1"/>
              </a:buClr>
              <a:buSzPts val="1200"/>
              <a:buFont typeface="Verdana"/>
              <a:buChar char="○"/>
              <a:defRPr sz="1200">
                <a:solidFill>
                  <a:schemeClr val="dk1"/>
                </a:solidFill>
                <a:latin typeface="Verdana"/>
                <a:ea typeface="Verdana"/>
                <a:cs typeface="Verdana"/>
                <a:sym typeface="Verdana"/>
              </a:defRPr>
            </a:lvl2pPr>
            <a:lvl3pPr marL="1371600" lvl="2" indent="-304800">
              <a:spcBef>
                <a:spcPts val="0"/>
              </a:spcBef>
              <a:spcAft>
                <a:spcPts val="0"/>
              </a:spcAft>
              <a:buClr>
                <a:schemeClr val="dk1"/>
              </a:buClr>
              <a:buSzPts val="1200"/>
              <a:buFont typeface="Verdana"/>
              <a:buChar char="■"/>
              <a:defRPr sz="1200">
                <a:solidFill>
                  <a:schemeClr val="dk1"/>
                </a:solidFill>
                <a:latin typeface="Verdana"/>
                <a:ea typeface="Verdana"/>
                <a:cs typeface="Verdana"/>
                <a:sym typeface="Verdana"/>
              </a:defRPr>
            </a:lvl3pPr>
            <a:lvl4pPr marL="1828800" lvl="3" indent="-304800">
              <a:spcBef>
                <a:spcPts val="0"/>
              </a:spcBef>
              <a:spcAft>
                <a:spcPts val="0"/>
              </a:spcAft>
              <a:buClr>
                <a:schemeClr val="dk1"/>
              </a:buClr>
              <a:buSzPts val="1200"/>
              <a:buFont typeface="Verdana"/>
              <a:buChar char="●"/>
              <a:defRPr sz="1200">
                <a:solidFill>
                  <a:schemeClr val="dk1"/>
                </a:solidFill>
                <a:latin typeface="Verdana"/>
                <a:ea typeface="Verdana"/>
                <a:cs typeface="Verdana"/>
                <a:sym typeface="Verdana"/>
              </a:defRPr>
            </a:lvl4pPr>
            <a:lvl5pPr marL="2286000" lvl="4" indent="-304800">
              <a:spcBef>
                <a:spcPts val="0"/>
              </a:spcBef>
              <a:spcAft>
                <a:spcPts val="0"/>
              </a:spcAft>
              <a:buClr>
                <a:schemeClr val="dk1"/>
              </a:buClr>
              <a:buSzPts val="1200"/>
              <a:buFont typeface="Verdana"/>
              <a:buChar char="○"/>
              <a:defRPr sz="1200">
                <a:solidFill>
                  <a:schemeClr val="dk1"/>
                </a:solidFill>
                <a:latin typeface="Verdana"/>
                <a:ea typeface="Verdana"/>
                <a:cs typeface="Verdana"/>
                <a:sym typeface="Verdana"/>
              </a:defRPr>
            </a:lvl5pPr>
            <a:lvl6pPr marL="2743200" lvl="5" indent="-304800">
              <a:spcBef>
                <a:spcPts val="0"/>
              </a:spcBef>
              <a:spcAft>
                <a:spcPts val="0"/>
              </a:spcAft>
              <a:buClr>
                <a:schemeClr val="dk1"/>
              </a:buClr>
              <a:buSzPts val="1200"/>
              <a:buFont typeface="Verdana"/>
              <a:buChar char="■"/>
              <a:defRPr sz="1200">
                <a:solidFill>
                  <a:schemeClr val="dk1"/>
                </a:solidFill>
                <a:latin typeface="Verdana"/>
                <a:ea typeface="Verdana"/>
                <a:cs typeface="Verdana"/>
                <a:sym typeface="Verdana"/>
              </a:defRPr>
            </a:lvl6pPr>
            <a:lvl7pPr marL="3200400" lvl="6" indent="-304800">
              <a:spcBef>
                <a:spcPts val="0"/>
              </a:spcBef>
              <a:spcAft>
                <a:spcPts val="0"/>
              </a:spcAft>
              <a:buClr>
                <a:schemeClr val="dk1"/>
              </a:buClr>
              <a:buSzPts val="1200"/>
              <a:buFont typeface="Verdana"/>
              <a:buChar char="●"/>
              <a:defRPr sz="1200">
                <a:solidFill>
                  <a:schemeClr val="dk1"/>
                </a:solidFill>
                <a:latin typeface="Verdana"/>
                <a:ea typeface="Verdana"/>
                <a:cs typeface="Verdana"/>
                <a:sym typeface="Verdana"/>
              </a:defRPr>
            </a:lvl7pPr>
            <a:lvl8pPr marL="3657600" lvl="7" indent="-304800">
              <a:spcBef>
                <a:spcPts val="0"/>
              </a:spcBef>
              <a:spcAft>
                <a:spcPts val="0"/>
              </a:spcAft>
              <a:buClr>
                <a:schemeClr val="dk1"/>
              </a:buClr>
              <a:buSzPts val="1200"/>
              <a:buFont typeface="Verdana"/>
              <a:buChar char="○"/>
              <a:defRPr sz="1200">
                <a:solidFill>
                  <a:schemeClr val="dk1"/>
                </a:solidFill>
                <a:latin typeface="Verdana"/>
                <a:ea typeface="Verdana"/>
                <a:cs typeface="Verdana"/>
                <a:sym typeface="Verdana"/>
              </a:defRPr>
            </a:lvl8pPr>
            <a:lvl9pPr marL="4114800" lvl="8" indent="-304800">
              <a:spcBef>
                <a:spcPts val="0"/>
              </a:spcBef>
              <a:spcAft>
                <a:spcPts val="0"/>
              </a:spcAft>
              <a:buClr>
                <a:schemeClr val="dk1"/>
              </a:buClr>
              <a:buSzPts val="1200"/>
              <a:buFont typeface="Verdana"/>
              <a:buChar char="■"/>
              <a:defRPr sz="1200">
                <a:solidFill>
                  <a:schemeClr val="dk1"/>
                </a:solidFill>
                <a:latin typeface="Verdana"/>
                <a:ea typeface="Verdana"/>
                <a:cs typeface="Verdana"/>
                <a:sym typeface="Verdana"/>
              </a:defRPr>
            </a:lvl9pPr>
          </a:lstStyle>
          <a:p>
            <a:endParaRPr dirty="0"/>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dk1"/>
              </a:buClr>
              <a:buSzPts val="1200"/>
              <a:buChar char="●"/>
              <a:defRPr sz="1200">
                <a:solidFill>
                  <a:schemeClr val="dk1"/>
                </a:solidFill>
              </a:defRPr>
            </a:lvl1pPr>
            <a:lvl2pPr marL="914400" lvl="1" indent="-304800">
              <a:spcBef>
                <a:spcPts val="0"/>
              </a:spcBef>
              <a:spcAft>
                <a:spcPts val="0"/>
              </a:spcAft>
              <a:buClr>
                <a:schemeClr val="dk1"/>
              </a:buClr>
              <a:buSzPts val="1200"/>
              <a:buChar char="○"/>
              <a:defRPr sz="1200">
                <a:solidFill>
                  <a:schemeClr val="dk1"/>
                </a:solidFill>
              </a:defRPr>
            </a:lvl2pPr>
            <a:lvl3pPr marL="1371600" lvl="2" indent="-304800">
              <a:spcBef>
                <a:spcPts val="0"/>
              </a:spcBef>
              <a:spcAft>
                <a:spcPts val="0"/>
              </a:spcAft>
              <a:buClr>
                <a:schemeClr val="dk1"/>
              </a:buClr>
              <a:buSzPts val="1200"/>
              <a:buChar char="■"/>
              <a:defRPr sz="1200">
                <a:solidFill>
                  <a:schemeClr val="dk1"/>
                </a:solidFill>
              </a:defRPr>
            </a:lvl3pPr>
            <a:lvl4pPr marL="1828800" lvl="3" indent="-304800">
              <a:spcBef>
                <a:spcPts val="0"/>
              </a:spcBef>
              <a:spcAft>
                <a:spcPts val="0"/>
              </a:spcAft>
              <a:buClr>
                <a:schemeClr val="dk1"/>
              </a:buClr>
              <a:buSzPts val="1200"/>
              <a:buChar char="●"/>
              <a:defRPr sz="1200">
                <a:solidFill>
                  <a:schemeClr val="dk1"/>
                </a:solidFill>
              </a:defRPr>
            </a:lvl4pPr>
            <a:lvl5pPr marL="2286000" lvl="4" indent="-304800">
              <a:spcBef>
                <a:spcPts val="0"/>
              </a:spcBef>
              <a:spcAft>
                <a:spcPts val="0"/>
              </a:spcAft>
              <a:buClr>
                <a:schemeClr val="dk1"/>
              </a:buClr>
              <a:buSzPts val="1200"/>
              <a:buChar char="○"/>
              <a:defRPr sz="1200">
                <a:solidFill>
                  <a:schemeClr val="dk1"/>
                </a:solidFill>
              </a:defRPr>
            </a:lvl5pPr>
            <a:lvl6pPr marL="2743200" lvl="5" indent="-304800">
              <a:spcBef>
                <a:spcPts val="0"/>
              </a:spcBef>
              <a:spcAft>
                <a:spcPts val="0"/>
              </a:spcAft>
              <a:buClr>
                <a:schemeClr val="dk1"/>
              </a:buClr>
              <a:buSzPts val="1200"/>
              <a:buChar char="■"/>
              <a:defRPr sz="1200">
                <a:solidFill>
                  <a:schemeClr val="dk1"/>
                </a:solidFill>
              </a:defRPr>
            </a:lvl6pPr>
            <a:lvl7pPr marL="3200400" lvl="6" indent="-304800">
              <a:spcBef>
                <a:spcPts val="0"/>
              </a:spcBef>
              <a:spcAft>
                <a:spcPts val="0"/>
              </a:spcAft>
              <a:buClr>
                <a:schemeClr val="dk1"/>
              </a:buClr>
              <a:buSzPts val="1200"/>
              <a:buChar char="●"/>
              <a:defRPr sz="1200">
                <a:solidFill>
                  <a:schemeClr val="dk1"/>
                </a:solidFill>
              </a:defRPr>
            </a:lvl7pPr>
            <a:lvl8pPr marL="3657600" lvl="7" indent="-304800">
              <a:spcBef>
                <a:spcPts val="0"/>
              </a:spcBef>
              <a:spcAft>
                <a:spcPts val="0"/>
              </a:spcAft>
              <a:buClr>
                <a:schemeClr val="dk1"/>
              </a:buClr>
              <a:buSzPts val="1200"/>
              <a:buChar char="○"/>
              <a:defRPr sz="1200">
                <a:solidFill>
                  <a:schemeClr val="dk1"/>
                </a:solidFill>
              </a:defRPr>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bg1"/>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a:ln w="38100">
            <a:solidFill>
              <a:schemeClr val="tx1"/>
            </a:solidFill>
          </a:ln>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dirty="0"/>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dirty="0"/>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
        <p:nvSpPr>
          <p:cNvPr id="2" name="Text Placeholder 1">
            <a:extLst>
              <a:ext uri="{FF2B5EF4-FFF2-40B4-BE49-F238E27FC236}">
                <a16:creationId xmlns:a16="http://schemas.microsoft.com/office/drawing/2014/main" id="{B9119A28-3D5A-F9A6-65CF-76E59272AE2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baseline="0">
          <a:solidFill>
            <a:schemeClr val="tx1"/>
          </a:solidFill>
          <a:latin typeface="Arial" panose="020B06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baseline="0">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00" b="0" i="0" u="none" strike="noStrike" cap="none" baseline="0">
          <a:solidFill>
            <a:schemeClr val="tx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00" b="0" i="0" u="none" strike="noStrike" cap="none" baseline="0">
          <a:solidFill>
            <a:schemeClr val="tx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00" b="0" i="0" u="none" strike="noStrike" cap="none" baseline="0">
          <a:solidFill>
            <a:schemeClr val="tx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00" b="0" i="0" u="none" strike="noStrike" cap="none" baseline="0">
          <a:solidFill>
            <a:schemeClr val="tx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askabiologist.asu.edu/brain-regions"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6.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ocs.google.com/document/d/e/2PACX-1vRmHpe81e3V3M45pHhoM91OAUPyvOLGcibN042eavkKbd_VC-MyHvSoO8tT5Y2d9M1JaM6SlRRDXxQY/pub"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sites.aph.org/accessible-tests/" TargetMode="External"/><Relationship Id="rId2" Type="http://schemas.openxmlformats.org/officeDocument/2006/relationships/hyperlink" Target="https://docs.google.com/document/d/1QiKonP7gV_s_QfOcCSXTimo88vKdOFRW/pub" TargetMode="External"/><Relationship Id="rId1" Type="http://schemas.openxmlformats.org/officeDocument/2006/relationships/slideLayout" Target="../slideLayouts/slideLayout3.xml"/><Relationship Id="rId4" Type="http://schemas.openxmlformats.org/officeDocument/2006/relationships/hyperlink" Target="https://sites.aph.org/accessible-test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tsbvi.edu/product/taps-assessment-and-ongoing-evaluation"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tsbvi.edu/product/taps-3rd-edition-supplemental-flash-driv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stoeltingco.com/hill-performance-test-of-selected-positional-concepts.html"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hyperlink" Target="http://www.tsbvi.edu/store/ecom/index.php?action=ecom.pdetails&amp;mode=texas_2_steps_curriculum_and_evaluation_set"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hyperlink" Target="https://drive.google.com/file/d/1XTMfzT_YyJoorsELyS8cNOHjfGiRkdLY/view?usp=sharing" TargetMode="External"/><Relationship Id="rId4" Type="http://schemas.openxmlformats.org/officeDocument/2006/relationships/hyperlink" Target="https://drive.google.com/file/d/1YeS3PLTVx8Ydnk3z3W7DkbeOogvlY9Ev/view?usp=sharin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habilitationviuk.org.uk/wp-content/uploads/2016/04/mobility-independ-assess-evaluation.pdf"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hyperlink" Target="https://www.soesd.k12.or.us/or-project-order/" TargetMode="External"/><Relationship Id="rId4" Type="http://schemas.openxmlformats.org/officeDocument/2006/relationships/hyperlink" Target="https://hopepubl.com/product/insite-developmental-checklist-instructional-manual-assessment-of-developmental-skills-for-young-multidisabled-sensory-impaired-msi-children/"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s://activelearningspace.org/equipment/things-you-can-make/resonance-board/" TargetMode="External"/><Relationship Id="rId3" Type="http://schemas.openxmlformats.org/officeDocument/2006/relationships/hyperlink" Target="https://activelearningspace.org/" TargetMode="External"/><Relationship Id="rId7" Type="http://schemas.openxmlformats.org/officeDocument/2006/relationships/hyperlink" Target="https://activelearningspace.pairsite.com/equipment/things-you-can-make/aprons-vests-gloves-scarves-and-belts/"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activelearningspace.org/equipment/things-you-can-buy/scratch-position-and-grab-boards/#:~:text=Level%203%3A%20Grasp%20%26%20Handle/Dark%20Blue%3A" TargetMode="External"/><Relationship Id="rId5" Type="http://schemas.openxmlformats.org/officeDocument/2006/relationships/hyperlink" Target="https://activelearningspace.org/equipment/things-you-can-buy/scratch-position-and-grab-boards/" TargetMode="External"/><Relationship Id="rId4" Type="http://schemas.openxmlformats.org/officeDocument/2006/relationships/hyperlink" Target="https://activelearningspace.org/equipment/things-you-can-buy/little-room/" TargetMode="External"/><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hyperlink" Target="https://aph.org/product/foundations-of-orientation-and-mobility-volume-ii-core/"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aph.org/product/sam-symbols-and-meaning-kit/" TargetMode="External"/><Relationship Id="rId7"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www.pathstoliteracy.org/reference-objects-for-students-with-multiple-disabilities-and-visual-impairments/" TargetMode="External"/><Relationship Id="rId5" Type="http://schemas.openxmlformats.org/officeDocument/2006/relationships/hyperlink" Target="https://www.aph.org/product/all-in-one-board/" TargetMode="External"/><Relationship Id="rId10" Type="http://schemas.openxmlformats.org/officeDocument/2006/relationships/image" Target="../media/image24.png"/><Relationship Id="rId4" Type="http://schemas.openxmlformats.org/officeDocument/2006/relationships/hyperlink" Target="https://www.aph.org/product/tactile-connections-kit-symbols-for-communication/" TargetMode="External"/><Relationship Id="rId9" Type="http://schemas.openxmlformats.org/officeDocument/2006/relationships/image" Target="../media/image23.png"/></Relationships>
</file>

<file path=ppt/slides/_rels/slide3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youtube.com/watch?v=gqGPYWrR3dY" TargetMode="External"/><Relationship Id="rId7"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27.jpg"/><Relationship Id="rId5" Type="http://schemas.openxmlformats.org/officeDocument/2006/relationships/image" Target="../media/image26.png"/><Relationship Id="rId10" Type="http://schemas.openxmlformats.org/officeDocument/2006/relationships/image" Target="../media/image31.jpg"/><Relationship Id="rId4" Type="http://schemas.openxmlformats.org/officeDocument/2006/relationships/image" Target="../media/image25.png"/><Relationship Id="rId9"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34.jp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s://drive.google.com/file/d/1pPRACApUg1z_T3P67jMjJp7Z2SFsJqSy/view?usp=sharing"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hyperlink" Target="https://docs.google.com/document/d/1oSBjU5T0dKJXbuRKSRrv7iN0dnGMERK77ZOHWbfbpes/edit?usp=sharin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ocs.google.com/presentation/d/1moztREWyF1BktR3vWjdkD575Rpi7VE3r5opisotRrCE/edit?usp=sharing"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hyperlink" Target="https://youtu.be/5VKn_n4g08o"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s://youtu.be/PFsxdLzL1V0"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docs.google.com/document/d/e/2PACX-1vTO9AsRJIe_f9suOUIrANkjA2YXlyutlTv3m_ZB4qvbeOCDs-BbmXG-vZB6Ydgp3w/pub" TargetMode="External"/><Relationship Id="rId7" Type="http://schemas.openxmlformats.org/officeDocument/2006/relationships/hyperlink" Target="https://anchorcenter.org/wp-content/uploads/2020/10/Basic-Orientation-and-Mobility-for-Children-with-Multiple-Disabilities.pdf"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s://www.aph.org/product/foundations-of-orientation-and-mobility-volume-ii-core/" TargetMode="External"/><Relationship Id="rId5" Type="http://schemas.openxmlformats.org/officeDocument/2006/relationships/hyperlink" Target="https://www.pdrib.com/pages/omgames" TargetMode="External"/><Relationship Id="rId4" Type="http://schemas.openxmlformats.org/officeDocument/2006/relationships/hyperlink" Target="https://www.aph.org/product/keys-to-educational-success-teaching-students-with-visual-impairments-and-multiple-disabiliti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sites.ed.gov/idea/regs/b/a/300.34/c/7%20(IDE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leginfo.legislature.ca.gov/faces/billNavClient.xhtml?bill_id=201920200AB947#:~:text=(b)%C2%A0Except%20as,1400%20et%20seq.)."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ctrTitle"/>
          </p:nvPr>
        </p:nvSpPr>
        <p:spPr>
          <a:xfrm>
            <a:off x="671258" y="990800"/>
            <a:ext cx="7801500" cy="1730100"/>
          </a:xfrm>
        </p:spPr>
        <p:txBody>
          <a:bodyPr spcFirstLastPara="1" wrap="square" lIns="91425" tIns="91425" rIns="91425" bIns="91425" anchor="b" anchorCtr="0">
            <a:normAutofit fontScale="90000"/>
          </a:bodyPr>
          <a:lstStyle/>
          <a:p>
            <a:pPr lvl="0"/>
            <a:r>
              <a:rPr lang="en-US" dirty="0"/>
              <a:t>Meaningful O&amp;M for Students with Visual Impairments and Additional Disabilities</a:t>
            </a:r>
          </a:p>
        </p:txBody>
      </p:sp>
      <p:sp>
        <p:nvSpPr>
          <p:cNvPr id="83" name="Google Shape;83;p16"/>
          <p:cNvSpPr txBox="1">
            <a:spLocks noGrp="1"/>
          </p:cNvSpPr>
          <p:nvPr>
            <p:ph type="subTitle" idx="1"/>
          </p:nvPr>
        </p:nvSpPr>
        <p:spPr>
          <a:xfrm>
            <a:off x="671250" y="3174876"/>
            <a:ext cx="7801500" cy="1968624"/>
          </a:xfrm>
        </p:spPr>
        <p:txBody>
          <a:bodyPr spcFirstLastPara="1" wrap="square" lIns="91425" tIns="91425" rIns="91425" bIns="91425" anchor="t" anchorCtr="0">
            <a:noAutofit/>
          </a:bodyPr>
          <a:lstStyle/>
          <a:p>
            <a:pPr lvl="0"/>
            <a:r>
              <a:rPr lang="en-US" dirty="0"/>
              <a:t>Stephanie </a:t>
            </a:r>
            <a:r>
              <a:rPr lang="en-US" dirty="0" err="1"/>
              <a:t>Herlich</a:t>
            </a:r>
            <a:r>
              <a:rPr lang="en-US" dirty="0"/>
              <a:t>, MA, TSVI, OMS</a:t>
            </a:r>
          </a:p>
          <a:p>
            <a:pPr lvl="0"/>
            <a:r>
              <a:rPr lang="en-US" dirty="0"/>
              <a:t>Shelby Zimmerman, MA, TSVI, COMS</a:t>
            </a:r>
          </a:p>
          <a:p>
            <a:pPr lvl="0"/>
            <a:endParaRPr lang="en-US" dirty="0"/>
          </a:p>
          <a:p>
            <a:pPr lvl="0"/>
            <a:endParaRPr lang="en-US" dirty="0"/>
          </a:p>
          <a:p>
            <a:pPr lvl="0"/>
            <a:r>
              <a:rPr lang="en-US" dirty="0"/>
              <a:t>California School for the Blind - October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311700" y="445025"/>
            <a:ext cx="8520600" cy="572700"/>
          </a:xfrm>
        </p:spPr>
        <p:txBody>
          <a:bodyPr spcFirstLastPara="1" wrap="square" lIns="91425" tIns="91425" rIns="91425" bIns="91425" anchor="t" anchorCtr="0">
            <a:noAutofit/>
          </a:bodyPr>
          <a:lstStyle/>
          <a:p>
            <a:pPr lvl="0"/>
            <a:r>
              <a:rPr lang="en-US" dirty="0">
                <a:sym typeface="Verdana"/>
              </a:rPr>
              <a:t>Who Qualifies for O&amp;M </a:t>
            </a:r>
          </a:p>
        </p:txBody>
      </p:sp>
      <p:sp>
        <p:nvSpPr>
          <p:cNvPr id="152" name="Google Shape;152;p24"/>
          <p:cNvSpPr txBox="1">
            <a:spLocks noGrp="1"/>
          </p:cNvSpPr>
          <p:nvPr>
            <p:ph type="body" idx="1"/>
          </p:nvPr>
        </p:nvSpPr>
        <p:spPr>
          <a:xfrm>
            <a:off x="311700" y="1152475"/>
            <a:ext cx="8520600" cy="3416400"/>
          </a:xfrm>
        </p:spPr>
        <p:txBody>
          <a:bodyPr spcFirstLastPara="1" wrap="square" lIns="91425" tIns="91425" rIns="91425" bIns="91425" anchor="t" anchorCtr="0">
            <a:noAutofit/>
          </a:bodyPr>
          <a:lstStyle/>
          <a:p>
            <a:pPr marL="114300" lvl="0" indent="0">
              <a:spcAft>
                <a:spcPts val="1200"/>
              </a:spcAft>
              <a:buNone/>
            </a:pPr>
            <a:r>
              <a:rPr lang="en-US" dirty="0"/>
              <a:t>“When it is established that their visual impairment interferes with their ability to develop environmental, spatial, or body concepts and to travel safely, efficiently, and independently in the home, school, or community environment.”</a:t>
            </a:r>
          </a:p>
          <a:p>
            <a:pPr marL="114300" lvl="0" indent="0" algn="r">
              <a:buNone/>
            </a:pPr>
            <a:endParaRPr lang="en-US" dirty="0"/>
          </a:p>
          <a:p>
            <a:pPr marL="114300" lvl="0" indent="0" algn="r">
              <a:buNone/>
            </a:pPr>
            <a:endParaRPr lang="en-US" dirty="0"/>
          </a:p>
          <a:p>
            <a:pPr marL="114300" lvl="0" indent="0" algn="r">
              <a:buNone/>
            </a:pPr>
            <a:endParaRPr lang="en-US" dirty="0"/>
          </a:p>
          <a:p>
            <a:pPr marL="114300" lvl="0" indent="0" algn="r">
              <a:buNone/>
            </a:pPr>
            <a:r>
              <a:rPr lang="en-US" dirty="0">
                <a:latin typeface="Calibri" panose="020F0502020204030204" pitchFamily="34" charset="0"/>
                <a:cs typeface="Calibri" panose="020F0502020204030204" pitchFamily="34" charset="0"/>
              </a:rPr>
              <a:t>Foundations of Orientation and Mobility, Volume 1</a:t>
            </a:r>
          </a:p>
          <a:p>
            <a:pPr marL="114300" lvl="0" indent="0" algn="r">
              <a:spcAft>
                <a:spcPts val="1200"/>
              </a:spcAft>
              <a:buNone/>
            </a:pPr>
            <a:r>
              <a:rPr lang="en-US" dirty="0">
                <a:latin typeface="Calibri" panose="020F0502020204030204" pitchFamily="34" charset="0"/>
                <a:cs typeface="Calibri" panose="020F0502020204030204" pitchFamily="34" charset="0"/>
              </a:rPr>
              <a:t>Wiener, Welsh, &amp; </a:t>
            </a:r>
            <a:r>
              <a:rPr lang="en-US" dirty="0" err="1">
                <a:latin typeface="Calibri" panose="020F0502020204030204" pitchFamily="34" charset="0"/>
                <a:cs typeface="Calibri" panose="020F0502020204030204" pitchFamily="34" charset="0"/>
              </a:rPr>
              <a:t>Blasch</a:t>
            </a:r>
            <a:r>
              <a:rPr lang="en-US" dirty="0">
                <a:latin typeface="Calibri" panose="020F0502020204030204" pitchFamily="34" charset="0"/>
                <a:cs typeface="Calibri" panose="020F0502020204030204" pitchFamily="34" charset="0"/>
              </a:rPr>
              <a:t>, 2010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671250" y="2141250"/>
            <a:ext cx="7852200" cy="861000"/>
          </a:xfrm>
        </p:spPr>
        <p:txBody>
          <a:bodyPr spcFirstLastPara="1" wrap="square" lIns="91425" tIns="91425" rIns="91425" bIns="91425" anchor="ctr" anchorCtr="0">
            <a:normAutofit/>
          </a:bodyPr>
          <a:lstStyle/>
          <a:p>
            <a:pPr lvl="0"/>
            <a:r>
              <a:rPr lang="en-US" dirty="0"/>
              <a:t>Profiles &amp; Impact to O&amp;M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470287" y="288275"/>
            <a:ext cx="8520600" cy="572700"/>
          </a:xfrm>
        </p:spPr>
        <p:txBody>
          <a:bodyPr spcFirstLastPara="1" wrap="square" lIns="91425" tIns="91425" rIns="91425" bIns="91425" anchor="t" anchorCtr="0">
            <a:normAutofit fontScale="90000"/>
          </a:bodyPr>
          <a:lstStyle/>
          <a:p>
            <a:pPr lvl="0"/>
            <a:r>
              <a:rPr lang="en-US" dirty="0"/>
              <a:t>Characteristics of Learning Disabilities	</a:t>
            </a:r>
          </a:p>
        </p:txBody>
      </p:sp>
      <p:sp>
        <p:nvSpPr>
          <p:cNvPr id="164" name="Google Shape;164;p26"/>
          <p:cNvSpPr txBox="1">
            <a:spLocks noGrp="1"/>
          </p:cNvSpPr>
          <p:nvPr>
            <p:ph type="body" idx="1"/>
          </p:nvPr>
        </p:nvSpPr>
        <p:spPr>
          <a:xfrm>
            <a:off x="311700" y="863550"/>
            <a:ext cx="8520600" cy="3416400"/>
          </a:xfrm>
        </p:spPr>
        <p:txBody>
          <a:bodyPr spcFirstLastPara="1" wrap="square" lIns="91425" tIns="91425" rIns="91425" bIns="91425" anchor="t" anchorCtr="0">
            <a:noAutofit/>
          </a:bodyPr>
          <a:lstStyle/>
          <a:p>
            <a:pPr lvl="0"/>
            <a:r>
              <a:rPr lang="en-US" dirty="0"/>
              <a:t>Distinguishing and localizing sounds</a:t>
            </a:r>
          </a:p>
          <a:p>
            <a:pPr lvl="0"/>
            <a:r>
              <a:rPr lang="en-US" dirty="0"/>
              <a:t>Behavior deficits </a:t>
            </a:r>
          </a:p>
          <a:p>
            <a:pPr lvl="0"/>
            <a:r>
              <a:rPr lang="en-US" dirty="0"/>
              <a:t>Basic concept difficulties </a:t>
            </a:r>
          </a:p>
          <a:p>
            <a:pPr lvl="0"/>
            <a:r>
              <a:rPr lang="en-US" dirty="0"/>
              <a:t>Easily disoriented</a:t>
            </a:r>
          </a:p>
          <a:p>
            <a:pPr lvl="0"/>
            <a:r>
              <a:rPr lang="en-US" dirty="0"/>
              <a:t>Problem-solving difficulties</a:t>
            </a:r>
          </a:p>
          <a:p>
            <a:pPr lvl="0"/>
            <a:r>
              <a:rPr lang="en-US" dirty="0"/>
              <a:t>Memory deficits</a:t>
            </a:r>
          </a:p>
          <a:p>
            <a:pPr lvl="0"/>
            <a:r>
              <a:rPr lang="en-US" dirty="0"/>
              <a:t>Weak expressive &amp; receptive language skills</a:t>
            </a:r>
          </a:p>
          <a:p>
            <a:pPr lvl="0"/>
            <a:r>
              <a:rPr lang="en-US" dirty="0"/>
              <a:t>Low frustration level</a:t>
            </a:r>
          </a:p>
          <a:p>
            <a:pPr lvl="0"/>
            <a:r>
              <a:rPr lang="en-US" dirty="0"/>
              <a:t>Easily distracted</a:t>
            </a:r>
          </a:p>
          <a:p>
            <a:pPr lvl="0"/>
            <a:r>
              <a:rPr lang="en-US" dirty="0"/>
              <a:t>Disorganized</a:t>
            </a:r>
          </a:p>
          <a:p>
            <a:pPr lvl="0"/>
            <a:r>
              <a:rPr lang="en-US" dirty="0"/>
              <a:t>Reading difficulties</a:t>
            </a:r>
          </a:p>
          <a:p>
            <a:pPr lvl="0"/>
            <a:endParaRPr lang="en-US" dirty="0"/>
          </a:p>
        </p:txBody>
      </p:sp>
      <p:pic>
        <p:nvPicPr>
          <p:cNvPr id="165" name="Google Shape;165;p26" descr="A young boy sitting at a desk with a notebook open and pencil down. His head is in his hands and he looks frustrated. "/>
          <p:cNvPicPr preferRelativeResize="0"/>
          <p:nvPr/>
        </p:nvPicPr>
        <p:blipFill>
          <a:blip r:embed="rId3">
            <a:alphaModFix/>
          </a:blip>
          <a:stretch>
            <a:fillRect/>
          </a:stretch>
        </p:blipFill>
        <p:spPr>
          <a:xfrm>
            <a:off x="7302187" y="2714073"/>
            <a:ext cx="1688700" cy="2251500"/>
          </a:xfrm>
          <a:prstGeom prst="roundRect">
            <a:avLst>
              <a:gd name="adj" fmla="val 16667"/>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Characteristics of Intellectual Disability</a:t>
            </a:r>
            <a:endParaRPr dirty="0"/>
          </a:p>
        </p:txBody>
      </p:sp>
      <p:sp>
        <p:nvSpPr>
          <p:cNvPr id="171" name="Google Shape;171;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Concept development </a:t>
            </a:r>
            <a:endParaRPr dirty="0"/>
          </a:p>
          <a:p>
            <a:pPr marL="457200" lvl="0" indent="-342900" algn="l" rtl="0">
              <a:spcBef>
                <a:spcPts val="0"/>
              </a:spcBef>
              <a:spcAft>
                <a:spcPts val="0"/>
              </a:spcAft>
              <a:buSzPts val="1800"/>
              <a:buChar char="●"/>
            </a:pPr>
            <a:r>
              <a:rPr lang="en" dirty="0"/>
              <a:t>Limited attention span</a:t>
            </a:r>
            <a:endParaRPr dirty="0"/>
          </a:p>
          <a:p>
            <a:pPr marL="457200" lvl="0" indent="-342900" algn="l" rtl="0">
              <a:spcBef>
                <a:spcPts val="0"/>
              </a:spcBef>
              <a:spcAft>
                <a:spcPts val="0"/>
              </a:spcAft>
              <a:buSzPts val="1800"/>
              <a:buChar char="●"/>
            </a:pPr>
            <a:r>
              <a:rPr lang="en" dirty="0"/>
              <a:t>Memory deficits</a:t>
            </a:r>
            <a:endParaRPr dirty="0"/>
          </a:p>
          <a:p>
            <a:pPr marL="457200" lvl="0" indent="-342900" algn="l" rtl="0">
              <a:spcBef>
                <a:spcPts val="0"/>
              </a:spcBef>
              <a:spcAft>
                <a:spcPts val="0"/>
              </a:spcAft>
              <a:buSzPts val="1800"/>
              <a:buChar char="●"/>
            </a:pPr>
            <a:r>
              <a:rPr lang="en" dirty="0"/>
              <a:t>Inability to use abstract thinking </a:t>
            </a:r>
            <a:endParaRPr dirty="0"/>
          </a:p>
          <a:p>
            <a:pPr marL="457200" lvl="0" indent="-342900" algn="l" rtl="0">
              <a:spcBef>
                <a:spcPts val="0"/>
              </a:spcBef>
              <a:spcAft>
                <a:spcPts val="0"/>
              </a:spcAft>
              <a:buSzPts val="1800"/>
              <a:buChar char="●"/>
            </a:pPr>
            <a:r>
              <a:rPr lang="en" dirty="0"/>
              <a:t>Inability to generalize skills across environments</a:t>
            </a:r>
            <a:endParaRPr dirty="0"/>
          </a:p>
          <a:p>
            <a:pPr marL="457200" lvl="0" indent="-342900" algn="l" rtl="0">
              <a:spcBef>
                <a:spcPts val="0"/>
              </a:spcBef>
              <a:spcAft>
                <a:spcPts val="0"/>
              </a:spcAft>
              <a:buSzPts val="1800"/>
              <a:buChar char="●"/>
            </a:pPr>
            <a:r>
              <a:rPr lang="en" dirty="0"/>
              <a:t>Communication deficits </a:t>
            </a:r>
            <a:endParaRPr dirty="0"/>
          </a:p>
          <a:p>
            <a:pPr marL="457200" lvl="0" indent="-342900" algn="l" rtl="0">
              <a:spcBef>
                <a:spcPts val="0"/>
              </a:spcBef>
              <a:spcAft>
                <a:spcPts val="0"/>
              </a:spcAft>
              <a:buSzPts val="1800"/>
              <a:buChar char="●"/>
            </a:pPr>
            <a:r>
              <a:rPr lang="en" dirty="0"/>
              <a:t>Poor balance, posture, flexibility, and eye-hand and eye-foot coordination</a:t>
            </a:r>
            <a:endParaRPr dirty="0"/>
          </a:p>
          <a:p>
            <a:pPr marL="457200" lvl="0" indent="-342900" algn="l" rtl="0">
              <a:spcBef>
                <a:spcPts val="0"/>
              </a:spcBef>
              <a:spcAft>
                <a:spcPts val="0"/>
              </a:spcAft>
              <a:buSzPts val="1800"/>
              <a:buChar char="●"/>
            </a:pPr>
            <a:r>
              <a:rPr lang="en" dirty="0"/>
              <a:t>Difficulty with basic self-care needs</a:t>
            </a:r>
            <a:endParaRPr dirty="0"/>
          </a:p>
          <a:p>
            <a:pPr marL="457200" lvl="0" indent="-342900" algn="l" rtl="0">
              <a:spcBef>
                <a:spcPts val="0"/>
              </a:spcBef>
              <a:spcAft>
                <a:spcPts val="0"/>
              </a:spcAft>
              <a:buSzPts val="1800"/>
              <a:buChar char="●"/>
            </a:pPr>
            <a:r>
              <a:rPr lang="en" dirty="0"/>
              <a:t>Social deficits</a:t>
            </a:r>
            <a:endParaRPr sz="2400" dirty="0"/>
          </a:p>
        </p:txBody>
      </p:sp>
      <p:pic>
        <p:nvPicPr>
          <p:cNvPr id="172" name="Google Shape;172;p27" descr="A young boy wearing a cape standing at an easel with white paper and scribbling with a green marker. Purple scribbles are also visible on the paper. "/>
          <p:cNvPicPr preferRelativeResize="0">
            <a:picLocks noChangeAspect="1"/>
          </p:cNvPicPr>
          <p:nvPr/>
        </p:nvPicPr>
        <p:blipFill>
          <a:blip r:embed="rId3">
            <a:alphaModFix/>
          </a:blip>
          <a:stretch>
            <a:fillRect/>
          </a:stretch>
        </p:blipFill>
        <p:spPr>
          <a:xfrm>
            <a:off x="6582022" y="218893"/>
            <a:ext cx="2402503" cy="1597664"/>
          </a:xfrm>
          <a:prstGeom prst="roundRect">
            <a:avLst>
              <a:gd name="adj" fmla="val 16667"/>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311700" y="445025"/>
            <a:ext cx="8520600" cy="572700"/>
          </a:xfrm>
        </p:spPr>
        <p:txBody>
          <a:bodyPr spcFirstLastPara="1" wrap="square" lIns="91425" tIns="91425" rIns="91425" bIns="91425" anchor="t" anchorCtr="0">
            <a:normAutofit fontScale="90000"/>
          </a:bodyPr>
          <a:lstStyle/>
          <a:p>
            <a:pPr lvl="0"/>
            <a:r>
              <a:rPr lang="en-US"/>
              <a:t>Characteristics of Autism Spectrum Disorders</a:t>
            </a:r>
          </a:p>
        </p:txBody>
      </p:sp>
      <p:sp>
        <p:nvSpPr>
          <p:cNvPr id="178" name="Google Shape;178;p28"/>
          <p:cNvSpPr txBox="1">
            <a:spLocks noGrp="1"/>
          </p:cNvSpPr>
          <p:nvPr>
            <p:ph type="body" idx="1"/>
          </p:nvPr>
        </p:nvSpPr>
        <p:spPr>
          <a:xfrm>
            <a:off x="311700" y="1152475"/>
            <a:ext cx="8520600" cy="3416400"/>
          </a:xfrm>
        </p:spPr>
        <p:txBody>
          <a:bodyPr spcFirstLastPara="1" wrap="square" lIns="91425" tIns="91425" rIns="91425" bIns="91425" anchor="t" anchorCtr="0">
            <a:normAutofit/>
          </a:bodyPr>
          <a:lstStyle/>
          <a:p>
            <a:pPr lvl="0"/>
            <a:r>
              <a:rPr lang="en-US" dirty="0"/>
              <a:t>Sensory sensitivity</a:t>
            </a:r>
          </a:p>
          <a:p>
            <a:pPr lvl="0"/>
            <a:r>
              <a:rPr lang="en-US" dirty="0"/>
              <a:t>Lack of impulse control</a:t>
            </a:r>
          </a:p>
          <a:p>
            <a:pPr lvl="0"/>
            <a:r>
              <a:rPr lang="en-US" dirty="0"/>
              <a:t>Difficulty with transitions</a:t>
            </a:r>
          </a:p>
          <a:p>
            <a:pPr lvl="0"/>
            <a:r>
              <a:rPr lang="en-US" dirty="0"/>
              <a:t>Social deficits</a:t>
            </a:r>
          </a:p>
        </p:txBody>
      </p:sp>
      <p:pic>
        <p:nvPicPr>
          <p:cNvPr id="179" name="Google Shape;179;p28" descr="A young child with blond hair and purple sweatshirt covering their ears. "/>
          <p:cNvPicPr preferRelativeResize="0">
            <a:picLocks noChangeAspect="1"/>
          </p:cNvPicPr>
          <p:nvPr/>
        </p:nvPicPr>
        <p:blipFill>
          <a:blip r:embed="rId3">
            <a:alphaModFix/>
          </a:blip>
          <a:stretch>
            <a:fillRect/>
          </a:stretch>
        </p:blipFill>
        <p:spPr>
          <a:xfrm>
            <a:off x="6199832" y="1485114"/>
            <a:ext cx="2146300" cy="3213100"/>
          </a:xfrm>
          <a:prstGeom prst="roundRect">
            <a:avLst>
              <a:gd name="adj" fmla="val 16667"/>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311700" y="288275"/>
            <a:ext cx="8520600" cy="572700"/>
          </a:xfrm>
        </p:spPr>
        <p:txBody>
          <a:bodyPr spcFirstLastPara="1" wrap="square" lIns="91425" tIns="91425" rIns="91425" bIns="91425" anchor="t" anchorCtr="0">
            <a:normAutofit fontScale="90000"/>
          </a:bodyPr>
          <a:lstStyle/>
          <a:p>
            <a:pPr lvl="0"/>
            <a:r>
              <a:rPr lang="en-US" dirty="0"/>
              <a:t>Characteristics of Cortical Visual Impairment</a:t>
            </a:r>
          </a:p>
        </p:txBody>
      </p:sp>
      <p:sp>
        <p:nvSpPr>
          <p:cNvPr id="185" name="Google Shape;185;p29"/>
          <p:cNvSpPr txBox="1">
            <a:spLocks noGrp="1"/>
          </p:cNvSpPr>
          <p:nvPr>
            <p:ph type="body" idx="1"/>
          </p:nvPr>
        </p:nvSpPr>
        <p:spPr/>
        <p:txBody>
          <a:bodyPr spcFirstLastPara="1" wrap="square" lIns="91425" tIns="91425" rIns="91425" bIns="91425" anchor="t" anchorCtr="0">
            <a:noAutofit/>
          </a:bodyPr>
          <a:lstStyle/>
          <a:p>
            <a:pPr lvl="0"/>
            <a:r>
              <a:rPr lang="en-US" dirty="0"/>
              <a:t>Color preference</a:t>
            </a:r>
          </a:p>
          <a:p>
            <a:pPr lvl="0"/>
            <a:r>
              <a:rPr lang="en-US" dirty="0"/>
              <a:t>Need for movement</a:t>
            </a:r>
          </a:p>
          <a:p>
            <a:pPr lvl="0"/>
            <a:r>
              <a:rPr lang="en-US" dirty="0"/>
              <a:t>Visual latency</a:t>
            </a:r>
          </a:p>
          <a:p>
            <a:pPr lvl="0"/>
            <a:r>
              <a:rPr lang="en-US" dirty="0"/>
              <a:t>Visual field preferences</a:t>
            </a:r>
          </a:p>
          <a:p>
            <a:pPr lvl="0"/>
            <a:r>
              <a:rPr lang="en-US" dirty="0"/>
              <a:t>Difficulties with visual complexity</a:t>
            </a:r>
          </a:p>
          <a:p>
            <a:pPr lvl="1"/>
            <a:r>
              <a:rPr lang="en-US" sz="2400" dirty="0">
                <a:latin typeface="+mn-lt"/>
                <a:cs typeface="Calibri" panose="020F0502020204030204" pitchFamily="34" charset="0"/>
              </a:rPr>
              <a:t>Array</a:t>
            </a:r>
          </a:p>
          <a:p>
            <a:pPr lvl="1"/>
            <a:r>
              <a:rPr lang="en-US" sz="2400" dirty="0">
                <a:latin typeface="+mn-lt"/>
                <a:cs typeface="Calibri" panose="020F0502020204030204" pitchFamily="34" charset="0"/>
              </a:rPr>
              <a:t>Target/object</a:t>
            </a:r>
          </a:p>
          <a:p>
            <a:pPr lvl="1"/>
            <a:r>
              <a:rPr lang="en-US" sz="2400" dirty="0">
                <a:latin typeface="+mn-lt"/>
                <a:cs typeface="Calibri" panose="020F0502020204030204" pitchFamily="34" charset="0"/>
              </a:rPr>
              <a:t>Multisensory</a:t>
            </a:r>
          </a:p>
          <a:p>
            <a:pPr lvl="1"/>
            <a:r>
              <a:rPr lang="en-US" sz="2400" dirty="0">
                <a:latin typeface="+mn-lt"/>
                <a:cs typeface="Calibri" panose="020F0502020204030204" pitchFamily="34" charset="0"/>
              </a:rPr>
              <a:t>Human faces</a:t>
            </a:r>
          </a:p>
        </p:txBody>
      </p:sp>
      <p:sp>
        <p:nvSpPr>
          <p:cNvPr id="4" name="Text Placeholder 3">
            <a:extLst>
              <a:ext uri="{FF2B5EF4-FFF2-40B4-BE49-F238E27FC236}">
                <a16:creationId xmlns:a16="http://schemas.microsoft.com/office/drawing/2014/main" id="{E9859E7A-2F79-2CD7-FF27-57F5F357F246}"/>
              </a:ext>
            </a:extLst>
          </p:cNvPr>
          <p:cNvSpPr>
            <a:spLocks noGrp="1"/>
          </p:cNvSpPr>
          <p:nvPr>
            <p:ph type="body" idx="2"/>
          </p:nvPr>
        </p:nvSpPr>
        <p:spPr/>
        <p:txBody>
          <a:bodyPr/>
          <a:lstStyle/>
          <a:p>
            <a:pPr lvl="0"/>
            <a:r>
              <a:rPr lang="en-US" dirty="0"/>
              <a:t>Need for light</a:t>
            </a:r>
          </a:p>
          <a:p>
            <a:pPr lvl="0"/>
            <a:r>
              <a:rPr lang="en-US" dirty="0"/>
              <a:t>Difficulty with distance viewing</a:t>
            </a:r>
          </a:p>
          <a:p>
            <a:pPr lvl="0"/>
            <a:r>
              <a:rPr lang="en-US" dirty="0"/>
              <a:t>Atypical visual reflexes</a:t>
            </a:r>
          </a:p>
          <a:p>
            <a:pPr lvl="0"/>
            <a:r>
              <a:rPr lang="en-US" dirty="0"/>
              <a:t>Difficulty with visual novelty</a:t>
            </a:r>
          </a:p>
          <a:p>
            <a:pPr lvl="0"/>
            <a:r>
              <a:rPr lang="en-US" dirty="0"/>
              <a:t>Difficulty with visually guided reach</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311700" y="445025"/>
            <a:ext cx="8520600" cy="572700"/>
          </a:xfrm>
        </p:spPr>
        <p:txBody>
          <a:bodyPr spcFirstLastPara="1" wrap="square" lIns="91425" tIns="91425" rIns="91425" bIns="91425" anchor="t" anchorCtr="0">
            <a:noAutofit/>
          </a:bodyPr>
          <a:lstStyle/>
          <a:p>
            <a:r>
              <a:rPr lang="en-US" sz="3200" dirty="0">
                <a:latin typeface="Arial"/>
              </a:rPr>
              <a:t>Characteristics of Traumatic Brain Injury</a:t>
            </a:r>
            <a:br>
              <a:rPr lang="en-US" sz="3200" dirty="0">
                <a:latin typeface="Arial"/>
              </a:rPr>
            </a:br>
            <a:r>
              <a:rPr lang="en-US" sz="3200" dirty="0">
                <a:latin typeface="Arial"/>
              </a:rPr>
              <a:t>(</a:t>
            </a:r>
            <a:r>
              <a:rPr lang="en" sz="2400" dirty="0">
                <a:latin typeface="Arial"/>
                <a:cs typeface="Arial"/>
              </a:rPr>
              <a:t>Ambrose-Zaken, Calhoon, &amp; Keim, 2010, p. 631</a:t>
            </a:r>
            <a:r>
              <a:rPr lang="en-US" sz="3200" dirty="0">
                <a:latin typeface="Arial"/>
              </a:rPr>
              <a:t>)	</a:t>
            </a:r>
            <a:endParaRPr lang="en-US" dirty="0"/>
          </a:p>
        </p:txBody>
      </p:sp>
      <p:sp>
        <p:nvSpPr>
          <p:cNvPr id="191" name="Google Shape;191;p30"/>
          <p:cNvSpPr txBox="1">
            <a:spLocks noGrp="1"/>
          </p:cNvSpPr>
          <p:nvPr>
            <p:ph type="body" idx="1"/>
          </p:nvPr>
        </p:nvSpPr>
        <p:spPr>
          <a:xfrm>
            <a:off x="311700" y="1616145"/>
            <a:ext cx="3999900" cy="3416400"/>
          </a:xfrm>
        </p:spPr>
        <p:txBody>
          <a:bodyPr spcFirstLastPara="1" wrap="square" lIns="91425" tIns="91425" rIns="91425" bIns="91425" anchor="t" anchorCtr="0">
            <a:normAutofit/>
          </a:bodyPr>
          <a:lstStyle/>
          <a:p>
            <a:pPr marL="139700" lvl="0" indent="0">
              <a:buNone/>
            </a:pPr>
            <a:r>
              <a:rPr lang="en-US" dirty="0">
                <a:sym typeface="Arial"/>
              </a:rPr>
              <a:t>LEFT BRAIN (right side)</a:t>
            </a:r>
          </a:p>
          <a:p>
            <a:pPr lvl="0"/>
            <a:r>
              <a:rPr lang="en-US" dirty="0">
                <a:sym typeface="Arial"/>
              </a:rPr>
              <a:t>Logic</a:t>
            </a:r>
          </a:p>
          <a:p>
            <a:pPr lvl="0"/>
            <a:r>
              <a:rPr lang="en-US" dirty="0">
                <a:sym typeface="Arial"/>
              </a:rPr>
              <a:t>Words</a:t>
            </a:r>
          </a:p>
          <a:p>
            <a:pPr lvl="0"/>
            <a:r>
              <a:rPr lang="en-US" dirty="0">
                <a:sym typeface="Arial"/>
              </a:rPr>
              <a:t>Parts &amp; specifics</a:t>
            </a:r>
          </a:p>
          <a:p>
            <a:pPr lvl="0"/>
            <a:r>
              <a:rPr lang="en-US" dirty="0">
                <a:sym typeface="Arial"/>
              </a:rPr>
              <a:t>Analysis</a:t>
            </a:r>
          </a:p>
          <a:p>
            <a:pPr lvl="0"/>
            <a:r>
              <a:rPr lang="en-US" dirty="0">
                <a:sym typeface="Arial"/>
              </a:rPr>
              <a:t>Sequential thinking</a:t>
            </a:r>
          </a:p>
          <a:p>
            <a:pPr lvl="0"/>
            <a:endParaRPr lang="en-US" dirty="0">
              <a:sym typeface="Arial"/>
            </a:endParaRPr>
          </a:p>
        </p:txBody>
      </p:sp>
      <p:sp>
        <p:nvSpPr>
          <p:cNvPr id="192" name="Google Shape;192;p30"/>
          <p:cNvSpPr txBox="1">
            <a:spLocks noGrp="1"/>
          </p:cNvSpPr>
          <p:nvPr>
            <p:ph type="body" idx="2"/>
          </p:nvPr>
        </p:nvSpPr>
        <p:spPr>
          <a:xfrm>
            <a:off x="4713787" y="1616145"/>
            <a:ext cx="3999900" cy="3416400"/>
          </a:xfrm>
        </p:spPr>
        <p:txBody>
          <a:bodyPr spcFirstLastPara="1" wrap="square" lIns="91425" tIns="91425" rIns="91425" bIns="91425" anchor="t" anchorCtr="0">
            <a:normAutofit/>
          </a:bodyPr>
          <a:lstStyle/>
          <a:p>
            <a:pPr marL="139700" lvl="0" indent="0">
              <a:buNone/>
            </a:pPr>
            <a:r>
              <a:rPr lang="en-US" dirty="0">
                <a:sym typeface="Arial"/>
              </a:rPr>
              <a:t>RIGHT BRAIN (left side)</a:t>
            </a:r>
          </a:p>
          <a:p>
            <a:pPr lvl="0"/>
            <a:r>
              <a:rPr lang="en-US" dirty="0">
                <a:sym typeface="Arial"/>
              </a:rPr>
              <a:t>Emotions</a:t>
            </a:r>
          </a:p>
          <a:p>
            <a:pPr lvl="0"/>
            <a:r>
              <a:rPr lang="en-US" dirty="0">
                <a:sym typeface="Arial"/>
              </a:rPr>
              <a:t>Pictures</a:t>
            </a:r>
          </a:p>
          <a:p>
            <a:pPr lvl="0"/>
            <a:r>
              <a:rPr lang="en-US" dirty="0">
                <a:sym typeface="Arial"/>
              </a:rPr>
              <a:t>Parts &amp; whole</a:t>
            </a:r>
          </a:p>
          <a:p>
            <a:pPr lvl="0"/>
            <a:r>
              <a:rPr lang="en-US" dirty="0">
                <a:sym typeface="Arial"/>
              </a:rPr>
              <a:t>Synthesis (putting together)</a:t>
            </a:r>
          </a:p>
          <a:p>
            <a:pPr lvl="0"/>
            <a:r>
              <a:rPr lang="en-US" dirty="0">
                <a:sym typeface="Arial"/>
              </a:rPr>
              <a:t>Simultaneous &amp; holistic thinking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3" name="Title 2">
            <a:extLst>
              <a:ext uri="{FF2B5EF4-FFF2-40B4-BE49-F238E27FC236}">
                <a16:creationId xmlns:a16="http://schemas.microsoft.com/office/drawing/2014/main" id="{1892C442-9261-BE58-C4D1-04C3DA291303}"/>
              </a:ext>
            </a:extLst>
          </p:cNvPr>
          <p:cNvSpPr>
            <a:spLocks noGrp="1"/>
          </p:cNvSpPr>
          <p:nvPr>
            <p:ph type="title"/>
          </p:nvPr>
        </p:nvSpPr>
        <p:spPr>
          <a:xfrm>
            <a:off x="311700" y="252230"/>
            <a:ext cx="8520600" cy="572700"/>
          </a:xfrm>
        </p:spPr>
        <p:txBody>
          <a:bodyPr>
            <a:normAutofit fontScale="90000"/>
          </a:bodyPr>
          <a:lstStyle/>
          <a:p>
            <a:r>
              <a:rPr lang="en-US" u="sng" dirty="0">
                <a:solidFill>
                  <a:schemeClr val="hlink"/>
                </a:solidFill>
                <a:latin typeface="Average"/>
                <a:ea typeface="Average"/>
                <a:cs typeface="Average"/>
                <a:sym typeface="Average"/>
                <a:hlinkClick r:id="rId3">
                  <a:extLst>
                    <a:ext uri="{A12FA001-AC4F-418D-AE19-62706E023703}">
                      <ahyp:hlinkClr xmlns:ahyp="http://schemas.microsoft.com/office/drawing/2018/hyperlinkcolor" val="tx"/>
                    </a:ext>
                  </a:extLst>
                </a:hlinkClick>
              </a:rPr>
              <a:t>Regions of the Brain and What They Do (Arizona State University)</a:t>
            </a:r>
            <a:br>
              <a:rPr lang="en-US" dirty="0">
                <a:latin typeface="Average"/>
                <a:ea typeface="Average"/>
                <a:cs typeface="Average"/>
                <a:sym typeface="Average"/>
              </a:rPr>
            </a:br>
            <a:endParaRPr lang="en-US" dirty="0"/>
          </a:p>
        </p:txBody>
      </p:sp>
      <p:pic>
        <p:nvPicPr>
          <p:cNvPr id="4" name="Picture 3" descr=" A diagram of the brain explaining what each region controls. See next slide for details.">
            <a:extLst>
              <a:ext uri="{FF2B5EF4-FFF2-40B4-BE49-F238E27FC236}">
                <a16:creationId xmlns:a16="http://schemas.microsoft.com/office/drawing/2014/main" id="{9C527C0A-7A79-980A-0E86-180AF119AFD3}"/>
              </a:ext>
            </a:extLst>
          </p:cNvPr>
          <p:cNvPicPr>
            <a:picLocks noChangeAspect="1"/>
          </p:cNvPicPr>
          <p:nvPr/>
        </p:nvPicPr>
        <p:blipFill>
          <a:blip r:embed="rId4"/>
          <a:stretch>
            <a:fillRect/>
          </a:stretch>
        </p:blipFill>
        <p:spPr>
          <a:xfrm>
            <a:off x="560717" y="1288924"/>
            <a:ext cx="8022565" cy="3471425"/>
          </a:xfrm>
          <a:prstGeom prst="rect">
            <a:avLst/>
          </a:prstGeom>
        </p:spPr>
      </p:pic>
    </p:spTree>
    <p:extLst>
      <p:ext uri="{BB962C8B-B14F-4D97-AF65-F5344CB8AC3E}">
        <p14:creationId xmlns:p14="http://schemas.microsoft.com/office/powerpoint/2010/main" val="363913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5CD04-47A6-9C73-207C-9C3C32C7FEA1}"/>
              </a:ext>
            </a:extLst>
          </p:cNvPr>
          <p:cNvSpPr>
            <a:spLocks noGrp="1"/>
          </p:cNvSpPr>
          <p:nvPr>
            <p:ph type="title"/>
          </p:nvPr>
        </p:nvSpPr>
        <p:spPr/>
        <p:txBody>
          <a:bodyPr>
            <a:normAutofit fontScale="90000"/>
          </a:bodyPr>
          <a:lstStyle/>
          <a:p>
            <a:r>
              <a:rPr lang="en-US" dirty="0"/>
              <a:t>Regions of the brain and their function</a:t>
            </a:r>
          </a:p>
        </p:txBody>
      </p:sp>
      <p:sp>
        <p:nvSpPr>
          <p:cNvPr id="3" name="Text Placeholder 2">
            <a:extLst>
              <a:ext uri="{FF2B5EF4-FFF2-40B4-BE49-F238E27FC236}">
                <a16:creationId xmlns:a16="http://schemas.microsoft.com/office/drawing/2014/main" id="{E2EBB174-E0BC-DEDD-47D3-71EF08BEF367}"/>
              </a:ext>
            </a:extLst>
          </p:cNvPr>
          <p:cNvSpPr>
            <a:spLocks noGrp="1"/>
          </p:cNvSpPr>
          <p:nvPr>
            <p:ph type="body" idx="1"/>
          </p:nvPr>
        </p:nvSpPr>
        <p:spPr/>
        <p:txBody>
          <a:bodyPr/>
          <a:lstStyle/>
          <a:p>
            <a:r>
              <a:rPr lang="en-US" dirty="0"/>
              <a:t>Frontal Lobe – motor control, planning, concentration and problem solving, speech, and smell</a:t>
            </a:r>
          </a:p>
          <a:p>
            <a:r>
              <a:rPr lang="en-US" dirty="0"/>
              <a:t>Parietal Lobe – touch and pressure, tase, body awareness</a:t>
            </a:r>
          </a:p>
          <a:p>
            <a:r>
              <a:rPr lang="en-US" dirty="0"/>
              <a:t>Occipital Lobe – vision</a:t>
            </a:r>
          </a:p>
          <a:p>
            <a:r>
              <a:rPr lang="en-US" dirty="0"/>
              <a:t>Cerebellum – coordination</a:t>
            </a:r>
          </a:p>
          <a:p>
            <a:endParaRPr lang="en-US" dirty="0"/>
          </a:p>
          <a:p>
            <a:pPr marL="114300" indent="0">
              <a:buNone/>
            </a:pPr>
            <a:r>
              <a:rPr lang="en-US" dirty="0"/>
              <a:t>Reading uses 3 regions – temporal, occipital, and parietal</a:t>
            </a:r>
          </a:p>
        </p:txBody>
      </p:sp>
    </p:spTree>
    <p:extLst>
      <p:ext uri="{BB962C8B-B14F-4D97-AF65-F5344CB8AC3E}">
        <p14:creationId xmlns:p14="http://schemas.microsoft.com/office/powerpoint/2010/main" val="1069602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311700" y="445025"/>
            <a:ext cx="8520600" cy="572700"/>
          </a:xfrm>
        </p:spPr>
        <p:txBody>
          <a:bodyPr spcFirstLastPara="1" wrap="square" lIns="91425" tIns="91425" rIns="91425" bIns="91425" anchor="t" anchorCtr="0">
            <a:noAutofit/>
          </a:bodyPr>
          <a:lstStyle/>
          <a:p>
            <a:pPr lvl="0"/>
            <a:r>
              <a:rPr lang="en-US" sz="3200" dirty="0"/>
              <a:t>Assessment Process</a:t>
            </a:r>
          </a:p>
        </p:txBody>
      </p:sp>
      <p:sp>
        <p:nvSpPr>
          <p:cNvPr id="207" name="Google Shape;207;p32"/>
          <p:cNvSpPr txBox="1">
            <a:spLocks noGrp="1"/>
          </p:cNvSpPr>
          <p:nvPr>
            <p:ph type="body" idx="1"/>
          </p:nvPr>
        </p:nvSpPr>
        <p:spPr>
          <a:xfrm>
            <a:off x="311700" y="1152475"/>
            <a:ext cx="8520600" cy="3416400"/>
          </a:xfrm>
        </p:spPr>
        <p:txBody>
          <a:bodyPr spcFirstLastPara="1" wrap="square" lIns="91425" tIns="91425" rIns="91425" bIns="91425" anchor="t" anchorCtr="0">
            <a:normAutofit/>
          </a:bodyPr>
          <a:lstStyle/>
          <a:p>
            <a:pPr lvl="0"/>
            <a:r>
              <a:rPr lang="en-US" dirty="0"/>
              <a:t>Review of medical records</a:t>
            </a:r>
          </a:p>
          <a:p>
            <a:pPr lvl="0"/>
            <a:r>
              <a:rPr lang="en-US" dirty="0"/>
              <a:t>Interviews </a:t>
            </a:r>
          </a:p>
          <a:p>
            <a:pPr lvl="0"/>
            <a:r>
              <a:rPr lang="en-US" dirty="0"/>
              <a:t>Observation, observation, observation</a:t>
            </a:r>
          </a:p>
          <a:p>
            <a:pPr lvl="0"/>
            <a:r>
              <a:rPr lang="en-US" dirty="0"/>
              <a:t>Test</a:t>
            </a:r>
          </a:p>
        </p:txBody>
      </p:sp>
      <p:sp>
        <p:nvSpPr>
          <p:cNvPr id="208" name="Google Shape;208;p32" descr="The acronym RIOT written in large yellow bold letters"/>
          <p:cNvSpPr/>
          <p:nvPr/>
        </p:nvSpPr>
        <p:spPr>
          <a:xfrm>
            <a:off x="4720343" y="2881625"/>
            <a:ext cx="3769248" cy="1219656"/>
          </a:xfrm>
          <a:prstGeom prst="rect">
            <a:avLst/>
          </a:prstGeom>
        </p:spPr>
        <p:txBody>
          <a:bodyPr>
            <a:prstTxWarp prst="textPlain">
              <a:avLst/>
            </a:prstTxWarp>
          </a:bodyPr>
          <a:lstStyle/>
          <a:p>
            <a:pPr lvl="0" algn="ctr"/>
            <a:r>
              <a:rPr b="0" i="0" dirty="0">
                <a:ln w="9525" cap="flat" cmpd="sng">
                  <a:solidFill>
                    <a:schemeClr val="dk2"/>
                  </a:solidFill>
                  <a:prstDash val="solid"/>
                  <a:round/>
                  <a:headEnd type="none" w="sm" len="sm"/>
                  <a:tailEnd type="none" w="sm" len="sm"/>
                </a:ln>
                <a:solidFill>
                  <a:srgbClr val="FFFF00"/>
                </a:solidFill>
                <a:latin typeface="Arial"/>
              </a:rPr>
              <a:t>RIOT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5386-2B67-91E7-E988-139DAA8E7A15}"/>
              </a:ext>
            </a:extLst>
          </p:cNvPr>
          <p:cNvSpPr>
            <a:spLocks noGrp="1"/>
          </p:cNvSpPr>
          <p:nvPr>
            <p:ph type="title"/>
          </p:nvPr>
        </p:nvSpPr>
        <p:spPr>
          <a:xfrm>
            <a:off x="255814" y="509900"/>
            <a:ext cx="4045200" cy="1710300"/>
          </a:xfrm>
        </p:spPr>
        <p:txBody>
          <a:bodyPr/>
          <a:lstStyle/>
          <a:p>
            <a:r>
              <a:rPr lang="en-US" dirty="0"/>
              <a:t>Handout</a:t>
            </a:r>
          </a:p>
        </p:txBody>
      </p:sp>
      <p:sp>
        <p:nvSpPr>
          <p:cNvPr id="3" name="Subtitle 2">
            <a:extLst>
              <a:ext uri="{FF2B5EF4-FFF2-40B4-BE49-F238E27FC236}">
                <a16:creationId xmlns:a16="http://schemas.microsoft.com/office/drawing/2014/main" id="{EE921699-9A28-C4BD-1FF1-38D3138865C3}"/>
              </a:ext>
            </a:extLst>
          </p:cNvPr>
          <p:cNvSpPr>
            <a:spLocks noGrp="1"/>
          </p:cNvSpPr>
          <p:nvPr>
            <p:ph type="subTitle" idx="1"/>
          </p:nvPr>
        </p:nvSpPr>
        <p:spPr>
          <a:xfrm>
            <a:off x="255814" y="2322134"/>
            <a:ext cx="4045200" cy="1345500"/>
          </a:xfrm>
        </p:spPr>
        <p:txBody>
          <a:bodyPr spcFirstLastPara="1" vert="horz" wrap="square" lIns="91425" tIns="91425" rIns="91425" bIns="91425" rtlCol="0" anchor="t" anchorCtr="0">
            <a:noAutofit/>
          </a:bodyPr>
          <a:lstStyle/>
          <a:p>
            <a:r>
              <a:rPr lang="en-US" sz="2400" dirty="0">
                <a:solidFill>
                  <a:srgbClr val="FFC000"/>
                </a:solidFill>
                <a:hlinkClick r:id="rId2"/>
              </a:rPr>
              <a:t>Meaningful O&amp;M for Students with Visual Impairments and Additional Disabilities (Google Doc)</a:t>
            </a:r>
            <a:endParaRPr lang="en-US" sz="2400" dirty="0">
              <a:solidFill>
                <a:srgbClr val="FFC000"/>
              </a:solidFill>
            </a:endParaRPr>
          </a:p>
          <a:p>
            <a:endParaRPr lang="en-US" sz="2600" dirty="0">
              <a:solidFill>
                <a:srgbClr val="FFC000"/>
              </a:solidFill>
              <a:ea typeface="Calibri"/>
            </a:endParaRPr>
          </a:p>
        </p:txBody>
      </p:sp>
      <p:sp>
        <p:nvSpPr>
          <p:cNvPr id="4" name="Text Placeholder 3">
            <a:extLst>
              <a:ext uri="{FF2B5EF4-FFF2-40B4-BE49-F238E27FC236}">
                <a16:creationId xmlns:a16="http://schemas.microsoft.com/office/drawing/2014/main" id="{14680831-6E56-3568-2982-B09982E6A106}"/>
              </a:ext>
            </a:extLst>
          </p:cNvPr>
          <p:cNvSpPr>
            <a:spLocks noGrp="1"/>
          </p:cNvSpPr>
          <p:nvPr>
            <p:ph type="body" idx="2"/>
          </p:nvPr>
        </p:nvSpPr>
        <p:spPr/>
        <p:txBody>
          <a:bodyPr/>
          <a:lstStyle/>
          <a:p>
            <a:pPr marL="114300" indent="0">
              <a:buNone/>
            </a:pPr>
            <a:endParaRPr lang="en-US"/>
          </a:p>
        </p:txBody>
      </p:sp>
      <p:pic>
        <p:nvPicPr>
          <p:cNvPr id="6" name="Picture 5" descr="QR Code for workshop handout. ">
            <a:extLst>
              <a:ext uri="{FF2B5EF4-FFF2-40B4-BE49-F238E27FC236}">
                <a16:creationId xmlns:a16="http://schemas.microsoft.com/office/drawing/2014/main" id="{50260A1A-F601-FB47-09B3-E8F38253EF71}"/>
              </a:ext>
            </a:extLst>
          </p:cNvPr>
          <p:cNvPicPr>
            <a:picLocks noChangeAspect="1"/>
          </p:cNvPicPr>
          <p:nvPr/>
        </p:nvPicPr>
        <p:blipFill>
          <a:blip r:embed="rId3"/>
          <a:srcRect t="7620" r="5" b="12173"/>
          <a:stretch/>
        </p:blipFill>
        <p:spPr>
          <a:xfrm>
            <a:off x="4820652" y="937877"/>
            <a:ext cx="4069800" cy="3264408"/>
          </a:xfrm>
          <a:prstGeom prst="rect">
            <a:avLst/>
          </a:prstGeom>
          <a:noFill/>
          <a:ln>
            <a:noFill/>
          </a:ln>
        </p:spPr>
      </p:pic>
    </p:spTree>
    <p:extLst>
      <p:ext uri="{BB962C8B-B14F-4D97-AF65-F5344CB8AC3E}">
        <p14:creationId xmlns:p14="http://schemas.microsoft.com/office/powerpoint/2010/main" val="4138282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311700" y="445025"/>
            <a:ext cx="8520600" cy="572700"/>
          </a:xfrm>
        </p:spPr>
        <p:txBody>
          <a:bodyPr spcFirstLastPara="1" wrap="square" lIns="91425" tIns="91425" rIns="91425" bIns="91425" anchor="t" anchorCtr="0">
            <a:noAutofit/>
          </a:bodyPr>
          <a:lstStyle/>
          <a:p>
            <a:pPr lvl="0"/>
            <a:r>
              <a:rPr lang="en-US" sz="3200" dirty="0"/>
              <a:t>Review of Records</a:t>
            </a:r>
          </a:p>
        </p:txBody>
      </p:sp>
      <p:sp>
        <p:nvSpPr>
          <p:cNvPr id="214" name="Google Shape;214;p33"/>
          <p:cNvSpPr txBox="1">
            <a:spLocks noGrp="1"/>
          </p:cNvSpPr>
          <p:nvPr>
            <p:ph type="body" idx="1"/>
          </p:nvPr>
        </p:nvSpPr>
        <p:spPr>
          <a:xfrm>
            <a:off x="311700" y="1152475"/>
            <a:ext cx="8520600" cy="3416400"/>
          </a:xfrm>
        </p:spPr>
        <p:txBody>
          <a:bodyPr spcFirstLastPara="1" wrap="square" lIns="91425" tIns="91425" rIns="91425" bIns="91425" anchor="t" anchorCtr="0">
            <a:normAutofit/>
          </a:bodyPr>
          <a:lstStyle/>
          <a:p>
            <a:pPr lvl="0"/>
            <a:r>
              <a:rPr lang="en-US" dirty="0"/>
              <a:t>Medical history</a:t>
            </a:r>
          </a:p>
          <a:p>
            <a:pPr lvl="0"/>
            <a:r>
              <a:rPr lang="en-US" dirty="0"/>
              <a:t>Current medications</a:t>
            </a:r>
          </a:p>
          <a:p>
            <a:pPr lvl="0"/>
            <a:r>
              <a:rPr lang="en-US" dirty="0"/>
              <a:t>Limitations</a:t>
            </a:r>
          </a:p>
          <a:p>
            <a:pPr lvl="0"/>
            <a:r>
              <a:rPr lang="en-US" dirty="0"/>
              <a:t>Review of previous assessments</a:t>
            </a:r>
          </a:p>
          <a:p>
            <a:pPr lvl="0"/>
            <a:r>
              <a:rPr lang="en-US" dirty="0"/>
              <a:t>Review of education services</a:t>
            </a:r>
          </a:p>
          <a:p>
            <a:pPr lvl="0"/>
            <a:endParaRPr lang="en-US" dirty="0"/>
          </a:p>
        </p:txBody>
      </p:sp>
      <p:pic>
        <p:nvPicPr>
          <p:cNvPr id="215" name="Google Shape;215;p3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917800" y="445025"/>
            <a:ext cx="2914500" cy="1943100"/>
          </a:xfrm>
          <a:prstGeom prst="roundRect">
            <a:avLst>
              <a:gd name="adj" fmla="val 16667"/>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FC5E0-2488-5F83-B212-871D3D0538B4}"/>
              </a:ext>
            </a:extLst>
          </p:cNvPr>
          <p:cNvSpPr>
            <a:spLocks noGrp="1"/>
          </p:cNvSpPr>
          <p:nvPr>
            <p:ph type="title"/>
          </p:nvPr>
        </p:nvSpPr>
        <p:spPr/>
        <p:txBody>
          <a:bodyPr>
            <a:normAutofit fontScale="90000"/>
          </a:bodyPr>
          <a:lstStyle/>
          <a:p>
            <a:r>
              <a:rPr lang="en-US" dirty="0"/>
              <a:t>Interviews</a:t>
            </a:r>
          </a:p>
        </p:txBody>
      </p:sp>
      <p:sp>
        <p:nvSpPr>
          <p:cNvPr id="4" name="Text Placeholder 3">
            <a:extLst>
              <a:ext uri="{FF2B5EF4-FFF2-40B4-BE49-F238E27FC236}">
                <a16:creationId xmlns:a16="http://schemas.microsoft.com/office/drawing/2014/main" id="{2B9C2755-F1B8-A8B1-3D8C-48E1BBC0CACA}"/>
              </a:ext>
            </a:extLst>
          </p:cNvPr>
          <p:cNvSpPr>
            <a:spLocks noGrp="1"/>
          </p:cNvSpPr>
          <p:nvPr>
            <p:ph type="body" idx="1"/>
          </p:nvPr>
        </p:nvSpPr>
        <p:spPr/>
        <p:txBody>
          <a:bodyPr/>
          <a:lstStyle/>
          <a:p>
            <a:r>
              <a:rPr lang="en-US" dirty="0"/>
              <a:t>What motivates your child?</a:t>
            </a:r>
          </a:p>
          <a:p>
            <a:r>
              <a:rPr lang="en-US" dirty="0"/>
              <a:t>What are preferred activities?</a:t>
            </a:r>
          </a:p>
          <a:p>
            <a:r>
              <a:rPr lang="en-US" dirty="0"/>
              <a:t>What does your child do well?</a:t>
            </a:r>
          </a:p>
          <a:p>
            <a:r>
              <a:rPr lang="en-US" dirty="0"/>
              <a:t>What would you like to see your child do?</a:t>
            </a:r>
          </a:p>
          <a:p>
            <a:r>
              <a:rPr lang="en-US" dirty="0"/>
              <a:t>What else would you like me to know about your child?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09816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txBox="1">
            <a:spLocks noGrp="1"/>
          </p:cNvSpPr>
          <p:nvPr>
            <p:ph type="title"/>
          </p:nvPr>
        </p:nvSpPr>
        <p:spPr>
          <a:xfrm>
            <a:off x="311700" y="294063"/>
            <a:ext cx="8520600" cy="572700"/>
          </a:xfrm>
        </p:spPr>
        <p:txBody>
          <a:bodyPr spcFirstLastPara="1" wrap="square" lIns="91425" tIns="91425" rIns="91425" bIns="91425" anchor="t" anchorCtr="0">
            <a:normAutofit fontScale="90000"/>
          </a:bodyPr>
          <a:lstStyle/>
          <a:p>
            <a:r>
              <a:rPr lang="en-US" sz="3600" dirty="0">
                <a:solidFill>
                  <a:schemeClr val="tx1"/>
                </a:solidFill>
                <a:latin typeface="Arial"/>
              </a:rPr>
              <a:t>Observation, observation, observation</a:t>
            </a:r>
            <a:br>
              <a:rPr lang="en-US" sz="3600" dirty="0">
                <a:solidFill>
                  <a:schemeClr val="tx1"/>
                </a:solidFill>
                <a:latin typeface="Arial"/>
              </a:rPr>
            </a:br>
            <a:r>
              <a:rPr lang="en" sz="2700" dirty="0">
                <a:solidFill>
                  <a:schemeClr val="tx1"/>
                </a:solidFill>
                <a:latin typeface="Arial"/>
                <a:cs typeface="Arial"/>
              </a:rPr>
              <a:t>(</a:t>
            </a:r>
            <a:r>
              <a:rPr lang="en" sz="2700" dirty="0" err="1">
                <a:solidFill>
                  <a:schemeClr val="tx1"/>
                </a:solidFill>
                <a:latin typeface="Arial"/>
                <a:cs typeface="Arial"/>
              </a:rPr>
              <a:t>Pogrund</a:t>
            </a:r>
            <a:r>
              <a:rPr lang="en" sz="2700" dirty="0">
                <a:solidFill>
                  <a:schemeClr val="tx1"/>
                </a:solidFill>
                <a:latin typeface="Arial"/>
                <a:cs typeface="Arial"/>
              </a:rPr>
              <a:t>, R. L. &amp; Griffin-Shirley, N., 2018, p. 235)</a:t>
            </a:r>
            <a:endParaRPr lang="en-US" sz="3600" dirty="0">
              <a:solidFill>
                <a:schemeClr val="tx1"/>
              </a:solidFill>
              <a:latin typeface="Arial"/>
            </a:endParaRPr>
          </a:p>
          <a:p>
            <a:pPr lvl="0"/>
            <a:endParaRPr lang="en-US" dirty="0"/>
          </a:p>
        </p:txBody>
      </p:sp>
      <p:sp>
        <p:nvSpPr>
          <p:cNvPr id="240" name="Google Shape;240;p35"/>
          <p:cNvSpPr txBox="1">
            <a:spLocks noGrp="1"/>
          </p:cNvSpPr>
          <p:nvPr>
            <p:ph type="body" idx="1"/>
          </p:nvPr>
        </p:nvSpPr>
        <p:spPr>
          <a:xfrm>
            <a:off x="311700" y="1497532"/>
            <a:ext cx="8520600" cy="3416400"/>
          </a:xfrm>
        </p:spPr>
        <p:txBody>
          <a:bodyPr spcFirstLastPara="1" wrap="square" lIns="91425" tIns="91425" rIns="91425" bIns="91425" anchor="t" anchorCtr="0">
            <a:normAutofit/>
          </a:bodyPr>
          <a:lstStyle/>
          <a:p>
            <a:pPr lvl="0"/>
            <a:r>
              <a:rPr lang="en-US" dirty="0"/>
              <a:t>Integration of reflexes</a:t>
            </a:r>
          </a:p>
          <a:p>
            <a:pPr lvl="0"/>
            <a:r>
              <a:rPr lang="en-US" dirty="0"/>
              <a:t>Orienting response</a:t>
            </a:r>
          </a:p>
          <a:p>
            <a:pPr lvl="0"/>
            <a:r>
              <a:rPr lang="en-US" dirty="0"/>
              <a:t>Anticipation</a:t>
            </a:r>
          </a:p>
          <a:p>
            <a:pPr lvl="0"/>
            <a:r>
              <a:rPr lang="en-US" dirty="0"/>
              <a:t>Habituation</a:t>
            </a:r>
          </a:p>
          <a:p>
            <a:pPr lvl="0"/>
            <a:r>
              <a:rPr lang="en-US" dirty="0"/>
              <a:t>Muscle tone and motor planning</a:t>
            </a:r>
          </a:p>
          <a:p>
            <a:pPr lvl="0"/>
            <a:r>
              <a:rPr lang="en-US" dirty="0"/>
              <a:t>Biobehavioral state</a:t>
            </a:r>
          </a:p>
          <a:p>
            <a:pPr lvl="0"/>
            <a:r>
              <a:rPr lang="en-US" dirty="0"/>
              <a:t>Response to sensory information</a:t>
            </a:r>
          </a:p>
          <a:p>
            <a:pPr lvl="0"/>
            <a:r>
              <a:rPr lang="en-US" dirty="0"/>
              <a:t>Sensory preferences</a:t>
            </a:r>
          </a:p>
        </p:txBody>
      </p:sp>
      <p:pic>
        <p:nvPicPr>
          <p:cNvPr id="241" name="Google Shape;241;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260262" y="1496275"/>
            <a:ext cx="1364400" cy="1364400"/>
          </a:xfrm>
          <a:prstGeom prst="roundRect">
            <a:avLst>
              <a:gd name="adj" fmla="val 16667"/>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515F33-BE38-8B56-AFF5-3294A6ADFDF8}"/>
              </a:ext>
            </a:extLst>
          </p:cNvPr>
          <p:cNvSpPr>
            <a:spLocks noGrp="1"/>
          </p:cNvSpPr>
          <p:nvPr>
            <p:ph type="title"/>
          </p:nvPr>
        </p:nvSpPr>
        <p:spPr/>
        <p:txBody>
          <a:bodyPr>
            <a:normAutofit fontScale="90000"/>
          </a:bodyPr>
          <a:lstStyle/>
          <a:p>
            <a:r>
              <a:rPr lang="en-US" sz="3000" b="0" i="0" u="none" strike="noStrike" cap="none" baseline="0" dirty="0">
                <a:solidFill>
                  <a:srgbClr val="FF9900"/>
                </a:solidFill>
                <a:effectLst/>
                <a:latin typeface="Arial"/>
                <a:sym typeface="Oswald"/>
                <a:hlinkClick r:id="rId2">
                  <a:extLst>
                    <a:ext uri="{A12FA001-AC4F-418D-AE19-62706E023703}">
                      <ahyp:hlinkClr xmlns:ahyp="http://schemas.microsoft.com/office/drawing/2018/hyperlinkcolor" val="tx"/>
                    </a:ext>
                  </a:extLst>
                </a:hlinkClick>
              </a:rPr>
              <a:t>What's in Your Assessment Toolbox </a:t>
            </a:r>
            <a:r>
              <a:rPr lang="en-US" dirty="0">
                <a:solidFill>
                  <a:srgbClr val="FF9900"/>
                </a:solidFill>
                <a:latin typeface="Arial"/>
                <a:hlinkClick r:id="rId2">
                  <a:extLst>
                    <a:ext uri="{A12FA001-AC4F-418D-AE19-62706E023703}">
                      <ahyp:hlinkClr xmlns:ahyp="http://schemas.microsoft.com/office/drawing/2018/hyperlinkcolor" val="tx"/>
                    </a:ext>
                  </a:extLst>
                </a:hlinkClick>
              </a:rPr>
              <a:t>(Google Doc)</a:t>
            </a:r>
            <a:r>
              <a:rPr lang="en-US" dirty="0">
                <a:solidFill>
                  <a:srgbClr val="FF9900"/>
                </a:solidFill>
                <a:latin typeface="Arial"/>
              </a:rPr>
              <a:t> </a:t>
            </a:r>
            <a:r>
              <a:rPr lang="en-US" sz="3000" b="0" i="0" u="none" strike="noStrike" cap="none" baseline="0" dirty="0">
                <a:solidFill>
                  <a:srgbClr val="FF9900"/>
                </a:solidFill>
                <a:effectLst/>
                <a:latin typeface="Arial"/>
                <a:ea typeface="Oswald"/>
                <a:cs typeface="Oswald"/>
                <a:sym typeface="Oswald"/>
              </a:rPr>
              <a:t>  </a:t>
            </a:r>
            <a:endParaRPr lang="en-US" dirty="0">
              <a:solidFill>
                <a:srgbClr val="FF9900"/>
              </a:solidFill>
              <a:latin typeface="Arial"/>
            </a:endParaRPr>
          </a:p>
        </p:txBody>
      </p:sp>
      <p:sp>
        <p:nvSpPr>
          <p:cNvPr id="6" name="Text Placeholder 5">
            <a:extLst>
              <a:ext uri="{FF2B5EF4-FFF2-40B4-BE49-F238E27FC236}">
                <a16:creationId xmlns:a16="http://schemas.microsoft.com/office/drawing/2014/main" id="{266277D9-DD1A-EE5E-621D-34EBEDFEA2A4}"/>
              </a:ext>
            </a:extLst>
          </p:cNvPr>
          <p:cNvSpPr>
            <a:spLocks noGrp="1"/>
          </p:cNvSpPr>
          <p:nvPr>
            <p:ph type="body" idx="1"/>
          </p:nvPr>
        </p:nvSpPr>
        <p:spPr/>
        <p:txBody>
          <a:bodyPr>
            <a:normAutofit fontScale="92500"/>
          </a:bodyPr>
          <a:lstStyle/>
          <a:p>
            <a:pPr marL="114300" indent="0">
              <a:buNone/>
            </a:pPr>
            <a:r>
              <a:rPr lang="en-US" sz="3200" dirty="0"/>
              <a:t>"The most important thing when giving an assessment is to know if the student understands what is being asked of them. If the student does not understand the directions, then the outcome has no meaning."</a:t>
            </a:r>
          </a:p>
          <a:p>
            <a:pPr marL="114300" indent="0">
              <a:buNone/>
            </a:pPr>
            <a:endParaRPr lang="en-US" dirty="0">
              <a:hlinkClick r:id="rId3"/>
            </a:endParaRPr>
          </a:p>
          <a:p>
            <a:pPr marL="114300" indent="0" algn="r">
              <a:buNone/>
            </a:pPr>
            <a:r>
              <a:rPr lang="en-US" dirty="0">
                <a:hlinkClick r:id="rId4"/>
              </a:rPr>
              <a:t>Accessible Tests Resource Center (APH)</a:t>
            </a:r>
            <a:r>
              <a:rPr lang="en-US" dirty="0">
                <a:hlinkClick r:id="rId3"/>
              </a:rPr>
              <a:t> </a:t>
            </a:r>
            <a:endParaRPr lang="en-US" dirty="0"/>
          </a:p>
        </p:txBody>
      </p:sp>
    </p:spTree>
    <p:extLst>
      <p:ext uri="{BB962C8B-B14F-4D97-AF65-F5344CB8AC3E}">
        <p14:creationId xmlns:p14="http://schemas.microsoft.com/office/powerpoint/2010/main" val="1548963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7"/>
          <p:cNvSpPr txBox="1">
            <a:spLocks noGrp="1"/>
          </p:cNvSpPr>
          <p:nvPr>
            <p:ph type="title"/>
          </p:nvPr>
        </p:nvSpPr>
        <p:spPr>
          <a:xfrm>
            <a:off x="544919" y="127402"/>
            <a:ext cx="7764463" cy="727075"/>
          </a:xfrm>
        </p:spPr>
        <p:txBody>
          <a:bodyPr spcFirstLastPara="1" wrap="square" lIns="68575" tIns="34275" rIns="68575" bIns="34275" anchor="ctr" anchorCtr="0">
            <a:normAutofit/>
          </a:bodyPr>
          <a:lstStyle/>
          <a:p>
            <a:pPr lvl="0" algn="l"/>
            <a:r>
              <a:rPr lang="en-US" dirty="0">
                <a:sym typeface="Oswald"/>
              </a:rPr>
              <a:t>Comprehensive O&amp;M Assessments</a:t>
            </a:r>
          </a:p>
        </p:txBody>
      </p:sp>
      <p:sp>
        <p:nvSpPr>
          <p:cNvPr id="255" name="Google Shape;255;p37"/>
          <p:cNvSpPr txBox="1">
            <a:spLocks noGrp="1"/>
          </p:cNvSpPr>
          <p:nvPr>
            <p:ph type="body" idx="1"/>
          </p:nvPr>
        </p:nvSpPr>
        <p:spPr>
          <a:xfrm>
            <a:off x="404037" y="922145"/>
            <a:ext cx="8046226" cy="3537025"/>
          </a:xfrm>
        </p:spPr>
        <p:txBody>
          <a:bodyPr spcFirstLastPara="1" wrap="square" lIns="68575" tIns="34275" rIns="68575" bIns="34275" anchor="t" anchorCtr="0">
            <a:noAutofit/>
          </a:bodyPr>
          <a:lstStyle/>
          <a:p>
            <a:pPr marL="133350" indent="0">
              <a:buNone/>
            </a:pPr>
            <a:r>
              <a:rPr lang="en-US" dirty="0">
                <a:latin typeface="+mn-lt"/>
                <a:hlinkClick r:id="rId3"/>
              </a:rPr>
              <a:t>Teaching Age-Appropriate Purposeful Skills (TAPS), 3rd edition Assessment and Ongoing Evaluation (TSBVI)</a:t>
            </a:r>
            <a:endParaRPr lang="en-US">
              <a:latin typeface="+mn-lt"/>
              <a:hlinkClick r:id="rId3"/>
            </a:endParaRPr>
          </a:p>
          <a:p>
            <a:pPr lvl="0"/>
            <a:r>
              <a:rPr lang="en-US" dirty="0">
                <a:latin typeface="+mn-lt"/>
                <a:sym typeface="Verdana"/>
              </a:rPr>
              <a:t>For students ages 3 to 21</a:t>
            </a:r>
          </a:p>
          <a:p>
            <a:pPr lvl="0"/>
            <a:r>
              <a:rPr lang="en-US" dirty="0">
                <a:latin typeface="+mn-lt"/>
                <a:sym typeface="Verdana"/>
              </a:rPr>
              <a:t>Interview questions for the student, parent/</a:t>
            </a:r>
            <a:br>
              <a:rPr lang="en-US" dirty="0">
                <a:latin typeface="+mn-lt"/>
                <a:sym typeface="Verdana"/>
              </a:rPr>
            </a:br>
            <a:r>
              <a:rPr lang="en-US" dirty="0">
                <a:latin typeface="+mn-lt"/>
                <a:sym typeface="Verdana"/>
              </a:rPr>
              <a:t>guardian, and educators</a:t>
            </a:r>
          </a:p>
          <a:p>
            <a:pPr lvl="0"/>
            <a:r>
              <a:rPr lang="en-US" dirty="0">
                <a:latin typeface="+mn-lt"/>
                <a:sym typeface="Verdana"/>
              </a:rPr>
              <a:t>Assessment areas and environments: home/living,</a:t>
            </a:r>
            <a:br>
              <a:rPr lang="en-US" dirty="0">
                <a:latin typeface="+mn-lt"/>
                <a:sym typeface="Verdana"/>
              </a:rPr>
            </a:br>
            <a:r>
              <a:rPr lang="en-US" dirty="0">
                <a:latin typeface="+mn-lt"/>
                <a:sym typeface="Verdana"/>
              </a:rPr>
              <a:t>campus, residential, commercial and public </a:t>
            </a:r>
            <a:br>
              <a:rPr lang="en-US" dirty="0">
                <a:latin typeface="+mn-lt"/>
                <a:sym typeface="Verdana"/>
              </a:rPr>
            </a:br>
            <a:r>
              <a:rPr lang="en-US" dirty="0">
                <a:latin typeface="+mn-lt"/>
                <a:sym typeface="Verdana"/>
              </a:rPr>
              <a:t>transportation, ambulatory devices</a:t>
            </a:r>
          </a:p>
          <a:p>
            <a:r>
              <a:rPr lang="en-US" dirty="0">
                <a:latin typeface="+mn-lt"/>
                <a:hlinkClick r:id="rId4"/>
              </a:rPr>
              <a:t>Digital supplements (TSBVI)</a:t>
            </a:r>
            <a:endParaRPr lang="en-US" dirty="0">
              <a:latin typeface="+mn-lt"/>
            </a:endParaRPr>
          </a:p>
        </p:txBody>
      </p:sp>
      <p:pic>
        <p:nvPicPr>
          <p:cNvPr id="256" name="Google Shape;256;p37">
            <a:extLst>
              <a:ext uri="{C183D7F6-B498-43B3-948B-1728B52AA6E4}">
                <adec:decorative xmlns:adec="http://schemas.microsoft.com/office/drawing/2017/decorative" val="1"/>
              </a:ext>
            </a:extLst>
          </p:cNvPr>
          <p:cNvPicPr preferRelativeResize="0"/>
          <p:nvPr/>
        </p:nvPicPr>
        <p:blipFill rotWithShape="1">
          <a:blip r:embed="rId5">
            <a:alphaModFix/>
          </a:blip>
          <a:srcRect l="9128" r="8261"/>
          <a:stretch/>
        </p:blipFill>
        <p:spPr>
          <a:xfrm>
            <a:off x="7820266" y="2571750"/>
            <a:ext cx="1259996" cy="1484330"/>
          </a:xfrm>
          <a:prstGeom prst="roundRect">
            <a:avLst>
              <a:gd name="adj" fmla="val 16667"/>
            </a:avLst>
          </a:prstGeom>
          <a:noFill/>
          <a:ln>
            <a:noFill/>
          </a:ln>
        </p:spPr>
      </p:pic>
      <p:pic>
        <p:nvPicPr>
          <p:cNvPr id="257" name="Google Shape;257;p37">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6566983" y="3860498"/>
            <a:ext cx="1124400" cy="1155600"/>
          </a:xfrm>
          <a:prstGeom prst="roundRect">
            <a:avLst>
              <a:gd name="adj" fmla="val 16667"/>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8"/>
          <p:cNvSpPr txBox="1">
            <a:spLocks noGrp="1"/>
          </p:cNvSpPr>
          <p:nvPr>
            <p:ph type="title"/>
          </p:nvPr>
        </p:nvSpPr>
        <p:spPr>
          <a:xfrm>
            <a:off x="419532" y="460950"/>
            <a:ext cx="7765500" cy="727800"/>
          </a:xfrm>
        </p:spPr>
        <p:txBody>
          <a:bodyPr spcFirstLastPara="1" wrap="square" lIns="68575" tIns="34275" rIns="68575" bIns="34275" anchor="ctr" anchorCtr="0">
            <a:normAutofit/>
          </a:bodyPr>
          <a:lstStyle/>
          <a:p>
            <a:pPr lvl="0" algn="l"/>
            <a:r>
              <a:rPr lang="en-US" dirty="0">
                <a:sym typeface="Oswald"/>
              </a:rPr>
              <a:t>O&amp;M - Concept Development</a:t>
            </a:r>
          </a:p>
        </p:txBody>
      </p:sp>
      <p:sp>
        <p:nvSpPr>
          <p:cNvPr id="264" name="Google Shape;264;p38"/>
          <p:cNvSpPr txBox="1">
            <a:spLocks noGrp="1"/>
          </p:cNvSpPr>
          <p:nvPr>
            <p:ph type="body" idx="1"/>
          </p:nvPr>
        </p:nvSpPr>
        <p:spPr>
          <a:xfrm>
            <a:off x="291941" y="1309970"/>
            <a:ext cx="7765500" cy="3044100"/>
          </a:xfrm>
        </p:spPr>
        <p:txBody>
          <a:bodyPr spcFirstLastPara="1" wrap="square" lIns="68575" tIns="34275" rIns="68575" bIns="34275" anchor="t" anchorCtr="0">
            <a:noAutofit/>
          </a:bodyPr>
          <a:lstStyle/>
          <a:p>
            <a:pPr marL="133350" indent="0">
              <a:buNone/>
            </a:pPr>
            <a:r>
              <a:rPr lang="en-US" dirty="0">
                <a:latin typeface="+mn-lt"/>
                <a:hlinkClick r:id="rId3"/>
              </a:rPr>
              <a:t>Hill Performance Test of Selected Positional Concepts (Stoelting)</a:t>
            </a:r>
            <a:endParaRPr lang="en-US" dirty="0">
              <a:latin typeface="+mn-lt"/>
            </a:endParaRPr>
          </a:p>
          <a:p>
            <a:r>
              <a:rPr lang="en-US" dirty="0">
                <a:latin typeface="+mn-lt"/>
              </a:rPr>
              <a:t>Spatial/positional concepts (ex. front, back, left, right)</a:t>
            </a:r>
          </a:p>
          <a:p>
            <a:pPr lvl="1"/>
            <a:r>
              <a:rPr lang="en-US" sz="2400" dirty="0">
                <a:latin typeface="+mn-lt"/>
              </a:rPr>
              <a:t>Relationships of body parts</a:t>
            </a:r>
          </a:p>
          <a:p>
            <a:pPr lvl="1"/>
            <a:r>
              <a:rPr lang="en-US" sz="2400" dirty="0">
                <a:latin typeface="+mn-lt"/>
              </a:rPr>
              <a:t>Moving body parts in relation to one another</a:t>
            </a:r>
          </a:p>
          <a:p>
            <a:pPr lvl="1"/>
            <a:r>
              <a:rPr lang="en-US" sz="2400" dirty="0">
                <a:latin typeface="+mn-lt"/>
              </a:rPr>
              <a:t>Moving the body in relationship to objects</a:t>
            </a:r>
          </a:p>
          <a:p>
            <a:pPr lvl="1"/>
            <a:r>
              <a:rPr lang="en-US" sz="2400" dirty="0">
                <a:latin typeface="+mn-lt"/>
              </a:rPr>
              <a:t>Object-to-object relationship</a:t>
            </a:r>
          </a:p>
        </p:txBody>
      </p:sp>
      <p:pic>
        <p:nvPicPr>
          <p:cNvPr id="265" name="Google Shape;265;p3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969408" y="3667952"/>
            <a:ext cx="1972573" cy="1405928"/>
          </a:xfrm>
          <a:prstGeom prst="roundRect">
            <a:avLst>
              <a:gd name="adj" fmla="val 16667"/>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9"/>
          <p:cNvSpPr txBox="1">
            <a:spLocks noGrp="1"/>
          </p:cNvSpPr>
          <p:nvPr>
            <p:ph type="title"/>
          </p:nvPr>
        </p:nvSpPr>
        <p:spPr>
          <a:xfrm>
            <a:off x="685346" y="457200"/>
            <a:ext cx="7765500" cy="727800"/>
          </a:xfrm>
        </p:spPr>
        <p:txBody>
          <a:bodyPr spcFirstLastPara="1" wrap="square" lIns="68575" tIns="34275" rIns="68575" bIns="34275" anchor="ctr" anchorCtr="0">
            <a:normAutofit/>
          </a:bodyPr>
          <a:lstStyle/>
          <a:p>
            <a:pPr lvl="0" algn="l"/>
            <a:r>
              <a:rPr lang="en-US" dirty="0">
                <a:sym typeface="Oswald"/>
              </a:rPr>
              <a:t>O&amp;M - Early Learners</a:t>
            </a:r>
          </a:p>
        </p:txBody>
      </p:sp>
      <p:sp>
        <p:nvSpPr>
          <p:cNvPr id="271" name="Google Shape;271;p39"/>
          <p:cNvSpPr txBox="1">
            <a:spLocks noGrp="1"/>
          </p:cNvSpPr>
          <p:nvPr>
            <p:ph type="body" idx="1"/>
          </p:nvPr>
        </p:nvSpPr>
        <p:spPr>
          <a:xfrm>
            <a:off x="685800" y="1421172"/>
            <a:ext cx="7764463" cy="3044825"/>
          </a:xfrm>
        </p:spPr>
        <p:txBody>
          <a:bodyPr spcFirstLastPara="1" wrap="square" lIns="68575" tIns="34275" rIns="68575" bIns="34275" anchor="t" anchorCtr="0">
            <a:noAutofit/>
          </a:bodyPr>
          <a:lstStyle/>
          <a:p>
            <a:pPr>
              <a:spcBef>
                <a:spcPts val="0"/>
              </a:spcBef>
              <a:spcAft>
                <a:spcPts val="1200"/>
              </a:spcAft>
            </a:pPr>
            <a:r>
              <a:rPr lang="en-US" dirty="0">
                <a:hlinkClick r:id="rId3"/>
              </a:rPr>
              <a:t>Texas 2 STEPS Curriculum and Evaluation Set (TSBVI)</a:t>
            </a:r>
            <a:r>
              <a:rPr lang="en-US" dirty="0"/>
              <a:t> - ages 0-5</a:t>
            </a:r>
          </a:p>
          <a:p>
            <a:pPr>
              <a:spcBef>
                <a:spcPts val="0"/>
              </a:spcBef>
              <a:spcAft>
                <a:spcPts val="1200"/>
              </a:spcAft>
            </a:pPr>
            <a:r>
              <a:rPr lang="en-US" dirty="0">
                <a:hlinkClick r:id="rId4"/>
              </a:rPr>
              <a:t>Inventory of Purposeful Movement Behaviors (PDF)</a:t>
            </a:r>
            <a:r>
              <a:rPr lang="en-US" dirty="0"/>
              <a:t> - (Anthony, 2004) ages 0-6</a:t>
            </a:r>
          </a:p>
          <a:p>
            <a:pPr>
              <a:spcBef>
                <a:spcPts val="0"/>
              </a:spcBef>
              <a:spcAft>
                <a:spcPts val="1200"/>
              </a:spcAft>
            </a:pPr>
            <a:r>
              <a:rPr lang="en-US" dirty="0">
                <a:hlinkClick r:id="rId5"/>
              </a:rPr>
              <a:t>O&amp;M Assessment: Early Years of Birth through Three (PDF)</a:t>
            </a:r>
            <a:r>
              <a:rPr lang="en-US" dirty="0"/>
              <a:t> (Anthony, 2004)</a:t>
            </a:r>
          </a:p>
        </p:txBody>
      </p:sp>
      <p:pic>
        <p:nvPicPr>
          <p:cNvPr id="272" name="Google Shape;272;p39">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7778063" y="173138"/>
            <a:ext cx="1089226" cy="106623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2BB7-9F56-A65D-DDE6-4FC0FE457032}"/>
              </a:ext>
            </a:extLst>
          </p:cNvPr>
          <p:cNvSpPr>
            <a:spLocks noGrp="1"/>
          </p:cNvSpPr>
          <p:nvPr>
            <p:ph type="title"/>
          </p:nvPr>
        </p:nvSpPr>
        <p:spPr/>
        <p:txBody>
          <a:bodyPr>
            <a:normAutofit/>
          </a:bodyPr>
          <a:lstStyle/>
          <a:p>
            <a:pPr algn="l"/>
            <a:r>
              <a:rPr lang="en-US" sz="3200" dirty="0"/>
              <a:t>More O&amp;M Early Learners </a:t>
            </a:r>
          </a:p>
        </p:txBody>
      </p:sp>
      <p:sp>
        <p:nvSpPr>
          <p:cNvPr id="3" name="Text Placeholder 2">
            <a:extLst>
              <a:ext uri="{FF2B5EF4-FFF2-40B4-BE49-F238E27FC236}">
                <a16:creationId xmlns:a16="http://schemas.microsoft.com/office/drawing/2014/main" id="{1F0F6754-A70E-C5B9-B8DD-60781543D8A0}"/>
              </a:ext>
            </a:extLst>
          </p:cNvPr>
          <p:cNvSpPr>
            <a:spLocks noGrp="1"/>
          </p:cNvSpPr>
          <p:nvPr>
            <p:ph type="body" idx="1"/>
          </p:nvPr>
        </p:nvSpPr>
        <p:spPr>
          <a:xfrm>
            <a:off x="685346" y="1299336"/>
            <a:ext cx="7765500" cy="3729863"/>
          </a:xfrm>
        </p:spPr>
        <p:txBody>
          <a:bodyPr>
            <a:normAutofit/>
          </a:bodyPr>
          <a:lstStyle/>
          <a:p>
            <a:pPr>
              <a:spcBef>
                <a:spcPts val="0"/>
              </a:spcBef>
              <a:spcAft>
                <a:spcPts val="1200"/>
              </a:spcAft>
            </a:pPr>
            <a:r>
              <a:rPr lang="en-US" sz="2600" dirty="0">
                <a:latin typeface="Arial"/>
                <a:cs typeface="Arial"/>
                <a:hlinkClick r:id="rId3"/>
              </a:rPr>
              <a:t>Mobility and Independence: Assessment and Evaluation Scheme: Early Skills (RNIB)</a:t>
            </a:r>
            <a:r>
              <a:rPr lang="en-US" sz="2600" dirty="0">
                <a:latin typeface="Arial"/>
                <a:cs typeface="Arial"/>
              </a:rPr>
              <a:t> </a:t>
            </a:r>
          </a:p>
          <a:p>
            <a:pPr>
              <a:spcBef>
                <a:spcPts val="0"/>
              </a:spcBef>
              <a:spcAft>
                <a:spcPts val="1200"/>
              </a:spcAft>
            </a:pPr>
            <a:r>
              <a:rPr lang="en-US" sz="2600" dirty="0">
                <a:latin typeface="Arial"/>
                <a:cs typeface="Arial"/>
                <a:hlinkClick r:id="rId4"/>
              </a:rPr>
              <a:t>INSITE Developmental Checklist: Assessment of Developmental Skills for Young Multidisabled Sensory Impaired (MSI) Children (HOPE, Inc)</a:t>
            </a:r>
            <a:endParaRPr lang="en-US" sz="2600">
              <a:latin typeface="Arial" panose="020B0604020202020204" pitchFamily="34" charset="0"/>
              <a:cs typeface="Arial" panose="020B0604020202020204" pitchFamily="34" charset="0"/>
            </a:endParaRPr>
          </a:p>
          <a:p>
            <a:pPr>
              <a:spcBef>
                <a:spcPts val="0"/>
              </a:spcBef>
              <a:spcAft>
                <a:spcPts val="1200"/>
              </a:spcAft>
            </a:pPr>
            <a:r>
              <a:rPr lang="en-US" sz="2600" dirty="0">
                <a:latin typeface="Arial"/>
                <a:cs typeface="Arial"/>
                <a:hlinkClick r:id="rId5"/>
              </a:rPr>
              <a:t>Oregon Project (Southern Oregon Education Service District)</a:t>
            </a:r>
            <a:endParaRPr lang="en-US" sz="2600" dirty="0">
              <a:latin typeface="Arial"/>
              <a:cs typeface="Arial"/>
            </a:endParaRPr>
          </a:p>
        </p:txBody>
      </p:sp>
    </p:spTree>
    <p:extLst>
      <p:ext uri="{BB962C8B-B14F-4D97-AF65-F5344CB8AC3E}">
        <p14:creationId xmlns:p14="http://schemas.microsoft.com/office/powerpoint/2010/main" val="2187232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0"/>
          <p:cNvSpPr txBox="1">
            <a:spLocks noGrp="1"/>
          </p:cNvSpPr>
          <p:nvPr>
            <p:ph type="title"/>
          </p:nvPr>
        </p:nvSpPr>
        <p:spPr>
          <a:xfrm>
            <a:off x="685346" y="457200"/>
            <a:ext cx="7765500" cy="727800"/>
          </a:xfrm>
        </p:spPr>
        <p:txBody>
          <a:bodyPr spcFirstLastPara="1" wrap="square" lIns="68575" tIns="34275" rIns="68575" bIns="34275" anchor="ctr" anchorCtr="0">
            <a:normAutofit/>
          </a:bodyPr>
          <a:lstStyle/>
          <a:p>
            <a:pPr lvl="0" algn="l"/>
            <a:r>
              <a:rPr lang="en-US" dirty="0">
                <a:sym typeface="Oswald"/>
              </a:rPr>
              <a:t>O&amp;M – Cortical Visual Impairment (CVI)</a:t>
            </a:r>
          </a:p>
        </p:txBody>
      </p:sp>
      <p:sp>
        <p:nvSpPr>
          <p:cNvPr id="278" name="Google Shape;278;p40"/>
          <p:cNvSpPr txBox="1">
            <a:spLocks noGrp="1"/>
          </p:cNvSpPr>
          <p:nvPr>
            <p:ph type="body" idx="1"/>
          </p:nvPr>
        </p:nvSpPr>
        <p:spPr>
          <a:xfrm>
            <a:off x="685346" y="1299337"/>
            <a:ext cx="7765500" cy="3044100"/>
          </a:xfrm>
        </p:spPr>
        <p:txBody>
          <a:bodyPr spcFirstLastPara="1" wrap="square" lIns="68575" tIns="34275" rIns="68575" bIns="34275" anchor="t" anchorCtr="0">
            <a:noAutofit/>
          </a:bodyPr>
          <a:lstStyle/>
          <a:p>
            <a:pPr lvl="0">
              <a:spcBef>
                <a:spcPts val="0"/>
              </a:spcBef>
              <a:spcAft>
                <a:spcPts val="1200"/>
              </a:spcAft>
            </a:pPr>
            <a:r>
              <a:rPr lang="en-US" dirty="0">
                <a:latin typeface="+mn-lt"/>
              </a:rPr>
              <a:t>CVI Screening Tools (</a:t>
            </a:r>
            <a:r>
              <a:rPr lang="en-US" dirty="0" err="1">
                <a:latin typeface="+mn-lt"/>
              </a:rPr>
              <a:t>TeachCVI</a:t>
            </a:r>
            <a:r>
              <a:rPr lang="en-US" dirty="0">
                <a:latin typeface="+mn-lt"/>
              </a:rPr>
              <a:t>)</a:t>
            </a:r>
          </a:p>
          <a:p>
            <a:pPr lvl="0">
              <a:spcBef>
                <a:spcPts val="0"/>
              </a:spcBef>
              <a:spcAft>
                <a:spcPts val="1200"/>
              </a:spcAft>
            </a:pPr>
            <a:r>
              <a:rPr lang="en-US" dirty="0">
                <a:latin typeface="+mn-lt"/>
              </a:rPr>
              <a:t>CVI Parent/Caregiver Interview (Christine Roman-</a:t>
            </a:r>
            <a:r>
              <a:rPr lang="en-US" dirty="0" err="1">
                <a:latin typeface="+mn-lt"/>
              </a:rPr>
              <a:t>Lantzy</a:t>
            </a:r>
            <a:r>
              <a:rPr lang="en-US" dirty="0">
                <a:latin typeface="+mn-lt"/>
              </a:rPr>
              <a:t>)</a:t>
            </a:r>
          </a:p>
          <a:p>
            <a:pPr lvl="0">
              <a:spcBef>
                <a:spcPts val="0"/>
              </a:spcBef>
              <a:spcAft>
                <a:spcPts val="1200"/>
              </a:spcAft>
            </a:pPr>
            <a:r>
              <a:rPr lang="en-US" dirty="0">
                <a:latin typeface="+mn-lt"/>
              </a:rPr>
              <a:t>CVI Range Templates (Christine Roman-</a:t>
            </a:r>
            <a:r>
              <a:rPr lang="en-US" dirty="0" err="1">
                <a:latin typeface="+mn-lt"/>
              </a:rPr>
              <a:t>Lantzy</a:t>
            </a:r>
            <a:r>
              <a:rPr lang="en-US" dirty="0">
                <a:latin typeface="+mn-lt"/>
              </a:rPr>
              <a:t>)</a:t>
            </a:r>
          </a:p>
          <a:p>
            <a:pPr lvl="0">
              <a:spcBef>
                <a:spcPts val="0"/>
              </a:spcBef>
              <a:spcAft>
                <a:spcPts val="1200"/>
              </a:spcAft>
            </a:pPr>
            <a:r>
              <a:rPr lang="en-US" dirty="0">
                <a:latin typeface="+mn-lt"/>
              </a:rPr>
              <a:t>CVI Progress Chart (Christine Roman-</a:t>
            </a:r>
            <a:r>
              <a:rPr lang="en-US" dirty="0" err="1">
                <a:latin typeface="+mn-lt"/>
              </a:rPr>
              <a:t>Lantzy</a:t>
            </a:r>
            <a:r>
              <a:rPr lang="en-US" dirty="0">
                <a:latin typeface="+mn-lt"/>
              </a:rPr>
              <a:t>)</a:t>
            </a:r>
          </a:p>
          <a:p>
            <a:pPr lvl="0">
              <a:spcBef>
                <a:spcPts val="0"/>
              </a:spcBef>
              <a:spcAft>
                <a:spcPts val="1200"/>
              </a:spcAft>
            </a:pPr>
            <a:r>
              <a:rPr lang="en-US" dirty="0" err="1">
                <a:latin typeface="+mn-lt"/>
              </a:rPr>
              <a:t>CViConnect</a:t>
            </a:r>
            <a:r>
              <a:rPr lang="en-US" dirty="0">
                <a:latin typeface="+mn-lt"/>
              </a:rPr>
              <a:t> Pro</a:t>
            </a:r>
          </a:p>
          <a:p>
            <a:pPr lvl="0">
              <a:spcBef>
                <a:spcPts val="0"/>
              </a:spcBef>
              <a:spcAft>
                <a:spcPts val="1200"/>
              </a:spcAft>
            </a:pPr>
            <a:r>
              <a:rPr lang="en-US" dirty="0">
                <a:latin typeface="+mn-lt"/>
              </a:rPr>
              <a:t>CVI Protocol (Perkins)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3" name="Title 2">
            <a:extLst>
              <a:ext uri="{FF2B5EF4-FFF2-40B4-BE49-F238E27FC236}">
                <a16:creationId xmlns:a16="http://schemas.microsoft.com/office/drawing/2014/main" id="{82E90345-153D-99D9-927B-E74E81F09D8A}"/>
              </a:ext>
            </a:extLst>
          </p:cNvPr>
          <p:cNvSpPr>
            <a:spLocks noGrp="1"/>
          </p:cNvSpPr>
          <p:nvPr>
            <p:ph type="title"/>
          </p:nvPr>
        </p:nvSpPr>
        <p:spPr/>
        <p:txBody>
          <a:bodyPr>
            <a:normAutofit fontScale="90000"/>
          </a:bodyPr>
          <a:lstStyle/>
          <a:p>
            <a:r>
              <a:rPr lang="en-US" dirty="0">
                <a:solidFill>
                  <a:schemeClr val="dk1">
                    <a:alpha val="0"/>
                  </a:schemeClr>
                </a:solidFill>
              </a:rPr>
              <a:t>O&amp;M and the ECC</a:t>
            </a:r>
          </a:p>
        </p:txBody>
      </p:sp>
      <p:pic>
        <p:nvPicPr>
          <p:cNvPr id="5" name="Picture 4" descr="Diagram: Orientation and Mobility surrounds ECC at center with the other eight spokes of the ECC emanating outward. See next slide for full description.">
            <a:extLst>
              <a:ext uri="{FF2B5EF4-FFF2-40B4-BE49-F238E27FC236}">
                <a16:creationId xmlns:a16="http://schemas.microsoft.com/office/drawing/2014/main" id="{6B423F2D-CC32-C831-68E0-98A552AB9CD2}"/>
              </a:ext>
            </a:extLst>
          </p:cNvPr>
          <p:cNvPicPr>
            <a:picLocks noChangeAspect="1"/>
          </p:cNvPicPr>
          <p:nvPr/>
        </p:nvPicPr>
        <p:blipFill>
          <a:blip r:embed="rId3"/>
          <a:stretch>
            <a:fillRect/>
          </a:stretch>
        </p:blipFill>
        <p:spPr>
          <a:xfrm>
            <a:off x="547118" y="0"/>
            <a:ext cx="8049764"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CEF9-6000-1624-EF83-7E890197D22D}"/>
              </a:ext>
            </a:extLst>
          </p:cNvPr>
          <p:cNvSpPr>
            <a:spLocks noGrp="1"/>
          </p:cNvSpPr>
          <p:nvPr>
            <p:ph type="title"/>
          </p:nvPr>
        </p:nvSpPr>
        <p:spPr/>
        <p:txBody>
          <a:bodyPr>
            <a:normAutofit fontScale="90000"/>
          </a:bodyPr>
          <a:lstStyle/>
          <a:p>
            <a:r>
              <a:rPr lang="en-US" dirty="0"/>
              <a:t>CSB Assessment Center Team</a:t>
            </a:r>
          </a:p>
        </p:txBody>
      </p:sp>
      <p:sp>
        <p:nvSpPr>
          <p:cNvPr id="3" name="Text Placeholder 2">
            <a:extLst>
              <a:ext uri="{FF2B5EF4-FFF2-40B4-BE49-F238E27FC236}">
                <a16:creationId xmlns:a16="http://schemas.microsoft.com/office/drawing/2014/main" id="{BD0AC076-04FA-165D-FE81-342821A4DC09}"/>
              </a:ext>
            </a:extLst>
          </p:cNvPr>
          <p:cNvSpPr>
            <a:spLocks noGrp="1"/>
          </p:cNvSpPr>
          <p:nvPr>
            <p:ph type="body" idx="1"/>
          </p:nvPr>
        </p:nvSpPr>
        <p:spPr>
          <a:xfrm>
            <a:off x="311700" y="1152475"/>
            <a:ext cx="8520600" cy="3815371"/>
          </a:xfrm>
        </p:spPr>
        <p:txBody>
          <a:bodyPr>
            <a:normAutofit lnSpcReduction="10000"/>
          </a:bodyPr>
          <a:lstStyle/>
          <a:p>
            <a:r>
              <a:rPr lang="en-US" dirty="0">
                <a:latin typeface="Arial"/>
              </a:rPr>
              <a:t>Stephanie Herlich, MA </a:t>
            </a:r>
            <a:r>
              <a:rPr lang="en-US" dirty="0">
                <a:latin typeface="Arial"/>
                <a:cs typeface="Arial"/>
              </a:rPr>
              <a:t>– Teacher of Students with Visual Impairments, Orientation and Mobility Specialist, As</a:t>
            </a:r>
            <a:r>
              <a:rPr lang="en-US" dirty="0">
                <a:latin typeface="Arial"/>
              </a:rPr>
              <a:t>sessment Center Coordinator</a:t>
            </a:r>
          </a:p>
          <a:p>
            <a:r>
              <a:rPr lang="en-US" dirty="0">
                <a:latin typeface="Arial"/>
              </a:rPr>
              <a:t>Shelby Zimmerman, MA, COMS – </a:t>
            </a:r>
            <a:r>
              <a:rPr lang="en-US" dirty="0">
                <a:latin typeface="Arial"/>
                <a:cs typeface="Arial"/>
              </a:rPr>
              <a:t>Teacher of Students with Visual Impairments, Orientation and Mobility Specialist</a:t>
            </a:r>
          </a:p>
          <a:p>
            <a:r>
              <a:rPr lang="en-US" dirty="0">
                <a:latin typeface="Arial"/>
              </a:rPr>
              <a:t>Rebecka Henry, MS, CCC-SLP – Speech Language Pathologist</a:t>
            </a:r>
          </a:p>
          <a:p>
            <a:r>
              <a:rPr lang="en-US" dirty="0">
                <a:latin typeface="Arial"/>
              </a:rPr>
              <a:t>May Nguyen, MS, LEP, NCSP, ACUE </a:t>
            </a:r>
            <a:r>
              <a:rPr lang="en-US" dirty="0">
                <a:latin typeface="Arial"/>
                <a:cs typeface="Arial"/>
              </a:rPr>
              <a:t>– </a:t>
            </a:r>
            <a:r>
              <a:rPr lang="en-US" dirty="0">
                <a:latin typeface="Arial"/>
              </a:rPr>
              <a:t>Licensed Educational Psychologist</a:t>
            </a:r>
            <a:br>
              <a:rPr lang="en-US" dirty="0"/>
            </a:br>
            <a:endParaRPr lang="en-US"/>
          </a:p>
        </p:txBody>
      </p:sp>
    </p:spTree>
    <p:extLst>
      <p:ext uri="{BB962C8B-B14F-4D97-AF65-F5344CB8AC3E}">
        <p14:creationId xmlns:p14="http://schemas.microsoft.com/office/powerpoint/2010/main" val="1380474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CBFACF-F54A-0689-F652-FE1C0F6D5C14}"/>
              </a:ext>
            </a:extLst>
          </p:cNvPr>
          <p:cNvSpPr>
            <a:spLocks noGrp="1"/>
          </p:cNvSpPr>
          <p:nvPr>
            <p:ph type="title"/>
          </p:nvPr>
        </p:nvSpPr>
        <p:spPr/>
        <p:txBody>
          <a:bodyPr>
            <a:normAutofit fontScale="90000"/>
          </a:bodyPr>
          <a:lstStyle/>
          <a:p>
            <a:r>
              <a:rPr lang="en-US" dirty="0"/>
              <a:t>Expanded Core Curriculum</a:t>
            </a:r>
          </a:p>
        </p:txBody>
      </p:sp>
      <p:sp>
        <p:nvSpPr>
          <p:cNvPr id="4" name="Text Placeholder 3">
            <a:extLst>
              <a:ext uri="{FF2B5EF4-FFF2-40B4-BE49-F238E27FC236}">
                <a16:creationId xmlns:a16="http://schemas.microsoft.com/office/drawing/2014/main" id="{F199C8F2-25A5-071D-15CE-FEA278DCE468}"/>
              </a:ext>
            </a:extLst>
          </p:cNvPr>
          <p:cNvSpPr>
            <a:spLocks noGrp="1"/>
          </p:cNvSpPr>
          <p:nvPr>
            <p:ph type="body" idx="1"/>
          </p:nvPr>
        </p:nvSpPr>
        <p:spPr/>
        <p:txBody>
          <a:bodyPr>
            <a:normAutofit lnSpcReduction="10000"/>
          </a:bodyPr>
          <a:lstStyle/>
          <a:p>
            <a:r>
              <a:rPr lang="en-US" dirty="0"/>
              <a:t>Orientation and Mobility</a:t>
            </a:r>
          </a:p>
          <a:p>
            <a:pPr lvl="1"/>
            <a:r>
              <a:rPr lang="en-US" dirty="0">
                <a:latin typeface="+mn-lt"/>
              </a:rPr>
              <a:t>Independent Living Skills</a:t>
            </a:r>
          </a:p>
          <a:p>
            <a:pPr lvl="1"/>
            <a:r>
              <a:rPr lang="en-US" dirty="0">
                <a:latin typeface="+mn-lt"/>
              </a:rPr>
              <a:t>Career Development</a:t>
            </a:r>
          </a:p>
          <a:p>
            <a:pPr lvl="1"/>
            <a:r>
              <a:rPr lang="en-US" dirty="0">
                <a:latin typeface="+mn-lt"/>
              </a:rPr>
              <a:t>Technology</a:t>
            </a:r>
          </a:p>
          <a:p>
            <a:pPr lvl="1"/>
            <a:r>
              <a:rPr lang="en-US" dirty="0">
                <a:latin typeface="+mn-lt"/>
              </a:rPr>
              <a:t>Social Skills</a:t>
            </a:r>
          </a:p>
          <a:p>
            <a:pPr lvl="1"/>
            <a:r>
              <a:rPr lang="en-US" dirty="0">
                <a:latin typeface="+mn-lt"/>
              </a:rPr>
              <a:t>Sensory Efficiency</a:t>
            </a:r>
          </a:p>
          <a:p>
            <a:pPr lvl="1"/>
            <a:r>
              <a:rPr lang="en-US" dirty="0">
                <a:latin typeface="+mn-lt"/>
              </a:rPr>
              <a:t>Compensatory</a:t>
            </a:r>
          </a:p>
          <a:p>
            <a:pPr lvl="1"/>
            <a:r>
              <a:rPr lang="en-US" dirty="0">
                <a:latin typeface="+mn-lt"/>
              </a:rPr>
              <a:t>Recreation and Leisure</a:t>
            </a:r>
          </a:p>
          <a:p>
            <a:pPr lvl="1"/>
            <a:r>
              <a:rPr lang="en-US" dirty="0">
                <a:latin typeface="+mn-lt"/>
              </a:rPr>
              <a:t>Self Determination</a:t>
            </a:r>
          </a:p>
        </p:txBody>
      </p:sp>
    </p:spTree>
    <p:extLst>
      <p:ext uri="{BB962C8B-B14F-4D97-AF65-F5344CB8AC3E}">
        <p14:creationId xmlns:p14="http://schemas.microsoft.com/office/powerpoint/2010/main" val="2124716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2"/>
          <p:cNvSpPr txBox="1">
            <a:spLocks noGrp="1"/>
          </p:cNvSpPr>
          <p:nvPr>
            <p:ph type="title"/>
          </p:nvPr>
        </p:nvSpPr>
        <p:spPr>
          <a:xfrm>
            <a:off x="311700" y="445025"/>
            <a:ext cx="8520600" cy="572700"/>
          </a:xfrm>
        </p:spPr>
        <p:txBody>
          <a:bodyPr spcFirstLastPara="1" wrap="square" lIns="91425" tIns="91425" rIns="91425" bIns="91425" anchor="t" anchorCtr="0">
            <a:noAutofit/>
          </a:bodyPr>
          <a:lstStyle/>
          <a:p>
            <a:pPr lvl="0"/>
            <a:r>
              <a:rPr lang="en-US" sz="3200" dirty="0"/>
              <a:t>Concept Development</a:t>
            </a:r>
          </a:p>
        </p:txBody>
      </p:sp>
      <p:sp>
        <p:nvSpPr>
          <p:cNvPr id="311" name="Google Shape;311;p42"/>
          <p:cNvSpPr txBox="1">
            <a:spLocks noGrp="1"/>
          </p:cNvSpPr>
          <p:nvPr>
            <p:ph type="body" idx="1"/>
          </p:nvPr>
        </p:nvSpPr>
        <p:spPr>
          <a:xfrm>
            <a:off x="311700" y="1152475"/>
            <a:ext cx="8520600" cy="3416400"/>
          </a:xfrm>
        </p:spPr>
        <p:txBody>
          <a:bodyPr spcFirstLastPara="1" wrap="square" lIns="91425" tIns="91425" rIns="91425" bIns="91425" anchor="t" anchorCtr="0">
            <a:normAutofit/>
          </a:bodyPr>
          <a:lstStyle/>
          <a:p>
            <a:pPr lvl="0"/>
            <a:r>
              <a:rPr lang="en-US" dirty="0"/>
              <a:t>Positional concepts: top/bottom, up/down, in/out, inside/outside, near, in front, across, short/long, high/low, around</a:t>
            </a:r>
          </a:p>
          <a:p>
            <a:pPr lvl="0"/>
            <a:r>
              <a:rPr lang="en-US" dirty="0"/>
              <a:t>Time concepts: first, then, next, before </a:t>
            </a:r>
          </a:p>
          <a:p>
            <a:pPr lvl="0"/>
            <a:r>
              <a:rPr lang="en-US" dirty="0"/>
              <a:t>Quantity: another, more, full vs empty, small vs large, missing, all, both</a:t>
            </a:r>
          </a:p>
          <a:p>
            <a:pPr lvl="0"/>
            <a:r>
              <a:rPr lang="en-US" dirty="0"/>
              <a:t>Qualitative: same/different, good/bad</a:t>
            </a:r>
          </a:p>
          <a:p>
            <a:pPr lvl="0"/>
            <a:endParaRPr lang="en-US" dirty="0">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3"/>
          <p:cNvSpPr txBox="1">
            <a:spLocks noGrp="1"/>
          </p:cNvSpPr>
          <p:nvPr>
            <p:ph type="title"/>
          </p:nvPr>
        </p:nvSpPr>
        <p:spPr>
          <a:xfrm>
            <a:off x="265500" y="1081400"/>
            <a:ext cx="4045200" cy="1710300"/>
          </a:xfrm>
        </p:spPr>
        <p:txBody>
          <a:bodyPr spcFirstLastPara="1" wrap="square" lIns="91425" tIns="91425" rIns="91425" bIns="91425" anchor="b" anchorCtr="0">
            <a:normAutofit/>
          </a:bodyPr>
          <a:lstStyle/>
          <a:p>
            <a:pPr lvl="0"/>
            <a:r>
              <a:rPr lang="en-US" b="0" i="0" u="none" strike="noStrike" cap="none" baseline="0" dirty="0">
                <a:latin typeface="+mj-lt"/>
                <a:ea typeface="Oswald"/>
                <a:cs typeface="Oswald"/>
                <a:sym typeface="Oswald"/>
              </a:rPr>
              <a:t>Mobility Quote</a:t>
            </a:r>
          </a:p>
        </p:txBody>
      </p:sp>
      <p:sp>
        <p:nvSpPr>
          <p:cNvPr id="4" name="Text Placeholder 3">
            <a:extLst>
              <a:ext uri="{FF2B5EF4-FFF2-40B4-BE49-F238E27FC236}">
                <a16:creationId xmlns:a16="http://schemas.microsoft.com/office/drawing/2014/main" id="{9EA3719B-6840-56C4-79DA-9E1EADFFE2FD}"/>
              </a:ext>
            </a:extLst>
          </p:cNvPr>
          <p:cNvSpPr>
            <a:spLocks noGrp="1"/>
          </p:cNvSpPr>
          <p:nvPr>
            <p:ph type="body" idx="2"/>
          </p:nvPr>
        </p:nvSpPr>
        <p:spPr>
          <a:xfrm>
            <a:off x="4939500" y="724199"/>
            <a:ext cx="3837000" cy="4251837"/>
          </a:xfrm>
        </p:spPr>
        <p:txBody>
          <a:bodyPr spcFirstLastPara="1" vert="horz" wrap="square" lIns="91425" tIns="91425" rIns="91425" bIns="91425" rtlCol="0" anchor="ctr" anchorCtr="0">
            <a:normAutofit fontScale="92500" lnSpcReduction="10000"/>
          </a:bodyPr>
          <a:lstStyle/>
          <a:p>
            <a:pPr marL="114300" indent="0">
              <a:spcAft>
                <a:spcPts val="600"/>
              </a:spcAft>
              <a:buNone/>
            </a:pPr>
            <a:r>
              <a:rPr lang="en-US" sz="2800" b="0" i="0" u="none" strike="noStrike" cap="none" baseline="0" dirty="0">
                <a:solidFill>
                  <a:srgbClr val="002060"/>
                </a:solidFill>
                <a:latin typeface="Arial"/>
                <a:ea typeface="Arial"/>
                <a:cs typeface="Arial"/>
                <a:sym typeface="Arial"/>
              </a:rPr>
              <a:t>“Movement is life. It is in all we do on a daily basis…for children, movement is also the natural learning medium. It is the means by which they explore the environment, learn how it functions, and interact with it.”</a:t>
            </a:r>
          </a:p>
          <a:p>
            <a:pPr marL="114300" indent="0" algn="r">
              <a:spcAft>
                <a:spcPts val="600"/>
              </a:spcAft>
              <a:buNone/>
            </a:pPr>
            <a:r>
              <a:rPr lang="en-US" sz="2600" b="0" i="0" u="none" strike="noStrike" cap="none" baseline="0" dirty="0">
                <a:solidFill>
                  <a:srgbClr val="002060"/>
                </a:solidFill>
                <a:latin typeface="Arial"/>
                <a:ea typeface="Arial"/>
                <a:cs typeface="Arial"/>
                <a:sym typeface="Arial"/>
              </a:rPr>
              <a:t>(Rosen, 1997, p. 170).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4"/>
          <p:cNvSpPr txBox="1">
            <a:spLocks noGrp="1"/>
          </p:cNvSpPr>
          <p:nvPr>
            <p:ph type="title"/>
          </p:nvPr>
        </p:nvSpPr>
        <p:spPr>
          <a:xfrm>
            <a:off x="311700" y="445025"/>
            <a:ext cx="8520600" cy="572700"/>
          </a:xfrm>
        </p:spPr>
        <p:txBody>
          <a:bodyPr spcFirstLastPara="1" wrap="square" lIns="91425" tIns="91425" rIns="91425" bIns="91425" anchor="t" anchorCtr="0">
            <a:noAutofit/>
          </a:bodyPr>
          <a:lstStyle/>
          <a:p>
            <a:pPr lvl="0"/>
            <a:r>
              <a:rPr lang="en-US" sz="3200" dirty="0"/>
              <a:t>Mobility</a:t>
            </a:r>
          </a:p>
        </p:txBody>
      </p:sp>
      <p:sp>
        <p:nvSpPr>
          <p:cNvPr id="325" name="Google Shape;325;p44"/>
          <p:cNvSpPr txBox="1">
            <a:spLocks noGrp="1"/>
          </p:cNvSpPr>
          <p:nvPr>
            <p:ph type="body" idx="1"/>
          </p:nvPr>
        </p:nvSpPr>
        <p:spPr>
          <a:xfrm>
            <a:off x="311700" y="1152475"/>
            <a:ext cx="8520600" cy="3416400"/>
          </a:xfrm>
        </p:spPr>
        <p:txBody>
          <a:bodyPr spcFirstLastPara="1" wrap="square" lIns="91425" tIns="91425" rIns="91425" bIns="91425" anchor="t" anchorCtr="0">
            <a:noAutofit/>
          </a:bodyPr>
          <a:lstStyle/>
          <a:p>
            <a:pPr lvl="0"/>
            <a:r>
              <a:rPr lang="en-US" dirty="0"/>
              <a:t>Campus routes and level of supervision</a:t>
            </a:r>
          </a:p>
          <a:p>
            <a:pPr lvl="0"/>
            <a:r>
              <a:rPr lang="en-US" dirty="0"/>
              <a:t>Establish a safety word</a:t>
            </a:r>
          </a:p>
          <a:p>
            <a:pPr lvl="0"/>
            <a:r>
              <a:rPr lang="en-US" dirty="0"/>
              <a:t>Functional skills</a:t>
            </a:r>
          </a:p>
          <a:p>
            <a:pPr lvl="0"/>
            <a:r>
              <a:rPr lang="en-US" dirty="0"/>
              <a:t>Community exposure</a:t>
            </a:r>
          </a:p>
          <a:p>
            <a:pPr lvl="0"/>
            <a:r>
              <a:rPr lang="en-US" dirty="0"/>
              <a:t>Thematic units</a:t>
            </a:r>
          </a:p>
          <a:p>
            <a:pPr lvl="0"/>
            <a:endParaRPr lang="en-US" dirty="0"/>
          </a:p>
          <a:p>
            <a:pPr marL="114300" lvl="0" indent="0" algn="ctr">
              <a:buNone/>
            </a:pPr>
            <a:r>
              <a:rPr lang="en-US" dirty="0"/>
              <a:t>*Dignity of Risk*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5"/>
          <p:cNvSpPr txBox="1">
            <a:spLocks noGrp="1"/>
          </p:cNvSpPr>
          <p:nvPr>
            <p:ph type="title"/>
          </p:nvPr>
        </p:nvSpPr>
        <p:spPr>
          <a:xfrm>
            <a:off x="311700" y="445025"/>
            <a:ext cx="8520600" cy="572700"/>
          </a:xfrm>
        </p:spPr>
        <p:txBody>
          <a:bodyPr spcFirstLastPara="1" wrap="square" lIns="91425" tIns="91425" rIns="91425" bIns="91425" anchor="t" anchorCtr="0">
            <a:noAutofit/>
          </a:bodyPr>
          <a:lstStyle/>
          <a:p>
            <a:pPr lvl="0"/>
            <a:r>
              <a:rPr lang="en-US" sz="3200" dirty="0"/>
              <a:t>Active Learning</a:t>
            </a:r>
          </a:p>
        </p:txBody>
      </p:sp>
      <p:sp>
        <p:nvSpPr>
          <p:cNvPr id="331" name="Google Shape;331;p45"/>
          <p:cNvSpPr txBox="1">
            <a:spLocks noGrp="1"/>
          </p:cNvSpPr>
          <p:nvPr>
            <p:ph type="body" idx="1"/>
          </p:nvPr>
        </p:nvSpPr>
        <p:spPr>
          <a:xfrm>
            <a:off x="311700" y="1152475"/>
            <a:ext cx="8520600" cy="3416400"/>
          </a:xfrm>
        </p:spPr>
        <p:txBody>
          <a:bodyPr spcFirstLastPara="1" wrap="square" lIns="91425" tIns="91425" rIns="91425" bIns="91425" anchor="t" anchorCtr="0">
            <a:noAutofit/>
          </a:bodyPr>
          <a:lstStyle/>
          <a:p>
            <a:pPr marL="114300" lvl="0" indent="0">
              <a:buNone/>
            </a:pPr>
            <a:r>
              <a:rPr lang="en-US" dirty="0"/>
              <a:t>“Learning takes place through movement” (Nielsen, L., 1992)</a:t>
            </a:r>
          </a:p>
          <a:p>
            <a:pPr>
              <a:spcBef>
                <a:spcPts val="1200"/>
              </a:spcBef>
            </a:pPr>
            <a:r>
              <a:rPr lang="en-US">
                <a:latin typeface="Arial"/>
              </a:rPr>
              <a:t>Equipment from </a:t>
            </a:r>
            <a:r>
              <a:rPr lang="en-US" dirty="0">
                <a:latin typeface="Arial"/>
                <a:hlinkClick r:id="rId3"/>
              </a:rPr>
              <a:t>Active Learning Space (ALS)</a:t>
            </a:r>
            <a:endParaRPr lang="en-US"/>
          </a:p>
          <a:p>
            <a:pPr lvl="1"/>
            <a:r>
              <a:rPr lang="en-US" dirty="0">
                <a:hlinkClick r:id="rId4"/>
              </a:rPr>
              <a:t>The Little Room (ALS)</a:t>
            </a:r>
            <a:endParaRPr lang="en-US" dirty="0"/>
          </a:p>
          <a:p>
            <a:pPr lvl="1"/>
            <a:r>
              <a:rPr lang="en-US" dirty="0">
                <a:hlinkClick r:id="rId5"/>
              </a:rPr>
              <a:t>SPG (Scratch, Position, and Grab) Board (ALS)</a:t>
            </a:r>
            <a:endParaRPr lang="en-US" dirty="0"/>
          </a:p>
          <a:p>
            <a:pPr lvl="1"/>
            <a:r>
              <a:rPr lang="en-US" dirty="0">
                <a:hlinkClick r:id="rId6"/>
              </a:rPr>
              <a:t>The Tipping Board (ALS)</a:t>
            </a:r>
            <a:endParaRPr lang="en-US" dirty="0"/>
          </a:p>
          <a:p>
            <a:pPr lvl="1"/>
            <a:r>
              <a:rPr lang="en-US" dirty="0">
                <a:hlinkClick r:id="rId7"/>
              </a:rPr>
              <a:t>Aprons, vests, scarves, and belts (ALS)</a:t>
            </a:r>
            <a:endParaRPr lang="en-US" dirty="0"/>
          </a:p>
          <a:p>
            <a:pPr lvl="1"/>
            <a:r>
              <a:rPr lang="en-US" dirty="0">
                <a:hlinkClick r:id="rId8"/>
              </a:rPr>
              <a:t>Resonance Board (ALS)</a:t>
            </a:r>
            <a:endParaRPr lang="en-US" dirty="0"/>
          </a:p>
        </p:txBody>
      </p:sp>
      <p:pic>
        <p:nvPicPr>
          <p:cNvPr id="332" name="Google Shape;332;p45" descr="A young child sitting in a Little Room, surrounded by hanging toys all within arm's reach. The child is reaching for the toys. "/>
          <p:cNvPicPr preferRelativeResize="0">
            <a:picLocks noChangeAspect="1"/>
          </p:cNvPicPr>
          <p:nvPr/>
        </p:nvPicPr>
        <p:blipFill>
          <a:blip r:embed="rId9">
            <a:alphaModFix/>
          </a:blip>
          <a:stretch>
            <a:fillRect/>
          </a:stretch>
        </p:blipFill>
        <p:spPr>
          <a:xfrm>
            <a:off x="7082606" y="3109179"/>
            <a:ext cx="1749694" cy="176369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6"/>
          <p:cNvSpPr txBox="1">
            <a:spLocks noGrp="1"/>
          </p:cNvSpPr>
          <p:nvPr>
            <p:ph type="title"/>
          </p:nvPr>
        </p:nvSpPr>
        <p:spPr>
          <a:xfrm>
            <a:off x="311700" y="445025"/>
            <a:ext cx="8520600" cy="572700"/>
          </a:xfrm>
        </p:spPr>
        <p:txBody>
          <a:bodyPr spcFirstLastPara="1" wrap="square" lIns="91425" tIns="91425" rIns="91425" bIns="91425" anchor="t" anchorCtr="0">
            <a:noAutofit/>
          </a:bodyPr>
          <a:lstStyle/>
          <a:p>
            <a:pPr lvl="0"/>
            <a:r>
              <a:rPr lang="en-US" sz="3200" dirty="0"/>
              <a:t>Adaptive Mobility Devices (AMDs)</a:t>
            </a:r>
          </a:p>
        </p:txBody>
      </p:sp>
      <p:sp>
        <p:nvSpPr>
          <p:cNvPr id="338" name="Google Shape;338;p46"/>
          <p:cNvSpPr txBox="1">
            <a:spLocks noGrp="1"/>
          </p:cNvSpPr>
          <p:nvPr>
            <p:ph type="body" idx="1"/>
          </p:nvPr>
        </p:nvSpPr>
        <p:spPr>
          <a:xfrm>
            <a:off x="311700" y="1152475"/>
            <a:ext cx="8520600" cy="3416400"/>
          </a:xfrm>
        </p:spPr>
        <p:txBody>
          <a:bodyPr spcFirstLastPara="1" wrap="square" lIns="91425" tIns="91425" rIns="91425" bIns="91425" anchor="t" anchorCtr="0">
            <a:normAutofit/>
          </a:bodyPr>
          <a:lstStyle/>
          <a:p>
            <a:pPr lvl="0"/>
            <a:r>
              <a:rPr lang="en-US" dirty="0"/>
              <a:t>Bridge the gap between basic skills and traditional cane travel</a:t>
            </a:r>
          </a:p>
          <a:p>
            <a:pPr lvl="0"/>
            <a:r>
              <a:rPr lang="en-US" dirty="0"/>
              <a:t>Promotes concept development, problem-solving, and self-confidence</a:t>
            </a:r>
          </a:p>
          <a:p>
            <a:pPr lvl="0"/>
            <a:r>
              <a:rPr lang="en-US" dirty="0"/>
              <a:t>Safer travel, optimal gait pattern, and good posture</a:t>
            </a:r>
          </a:p>
          <a:p>
            <a:pPr lvl="0"/>
            <a:endParaRPr lang="en-US" dirty="0"/>
          </a:p>
        </p:txBody>
      </p:sp>
      <p:pic>
        <p:nvPicPr>
          <p:cNvPr id="341" name="Google Shape;341;p46" descr="A boy in a wheelchair wearing a red shirt and shorts and an adult assistant. The boy is using an AMD to find the mailbox on his left."/>
          <p:cNvPicPr preferRelativeResize="0">
            <a:picLocks noChangeAspect="1"/>
          </p:cNvPicPr>
          <p:nvPr/>
        </p:nvPicPr>
        <p:blipFill>
          <a:blip r:embed="rId3">
            <a:alphaModFix/>
          </a:blip>
          <a:stretch>
            <a:fillRect/>
          </a:stretch>
        </p:blipFill>
        <p:spPr>
          <a:xfrm>
            <a:off x="593894" y="3457625"/>
            <a:ext cx="2215804" cy="1240850"/>
          </a:xfrm>
          <a:prstGeom prst="roundRect">
            <a:avLst>
              <a:gd name="adj" fmla="val 16667"/>
            </a:avLst>
          </a:prstGeom>
          <a:noFill/>
          <a:ln>
            <a:noFill/>
          </a:ln>
        </p:spPr>
      </p:pic>
      <p:pic>
        <p:nvPicPr>
          <p:cNvPr id="339" name="Google Shape;339;p46" descr="A young boy in a green shirt and an O&amp;M instructor watching him from behind. The boy is walking with an AMD. "/>
          <p:cNvPicPr preferRelativeResize="0">
            <a:picLocks noChangeAspect="1"/>
          </p:cNvPicPr>
          <p:nvPr/>
        </p:nvPicPr>
        <p:blipFill>
          <a:blip r:embed="rId4">
            <a:alphaModFix/>
          </a:blip>
          <a:stretch>
            <a:fillRect/>
          </a:stretch>
        </p:blipFill>
        <p:spPr>
          <a:xfrm>
            <a:off x="4518687" y="3230513"/>
            <a:ext cx="1155700" cy="1739900"/>
          </a:xfrm>
          <a:prstGeom prst="roundRect">
            <a:avLst>
              <a:gd name="adj" fmla="val 16667"/>
            </a:avLst>
          </a:prstGeom>
          <a:noFill/>
          <a:ln>
            <a:noFill/>
          </a:ln>
        </p:spPr>
      </p:pic>
      <p:pic>
        <p:nvPicPr>
          <p:cNvPr id="340" name="Google Shape;340;p46" descr="A toddler wearing a red dress walking down a hallway using an AMD."/>
          <p:cNvPicPr preferRelativeResize="0">
            <a:picLocks noChangeAspect="1"/>
          </p:cNvPicPr>
          <p:nvPr/>
        </p:nvPicPr>
        <p:blipFill>
          <a:blip r:embed="rId5">
            <a:alphaModFix/>
          </a:blip>
          <a:stretch>
            <a:fillRect/>
          </a:stretch>
        </p:blipFill>
        <p:spPr>
          <a:xfrm>
            <a:off x="7991977" y="2610644"/>
            <a:ext cx="939800" cy="2159000"/>
          </a:xfrm>
          <a:prstGeom prst="roundRect">
            <a:avLst>
              <a:gd name="adj" fmla="val 16667"/>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7"/>
          <p:cNvSpPr txBox="1">
            <a:spLocks noGrp="1"/>
          </p:cNvSpPr>
          <p:nvPr>
            <p:ph type="title"/>
          </p:nvPr>
        </p:nvSpPr>
        <p:spPr>
          <a:xfrm>
            <a:off x="311137" y="201631"/>
            <a:ext cx="8521700" cy="573088"/>
          </a:xfrm>
        </p:spPr>
        <p:txBody>
          <a:bodyPr spcFirstLastPara="1" wrap="square" lIns="91425" tIns="91425" rIns="91425" bIns="91425" anchor="t" anchorCtr="0">
            <a:normAutofit fontScale="90000"/>
          </a:bodyPr>
          <a:lstStyle/>
          <a:p>
            <a:pPr lvl="0">
              <a:spcAft>
                <a:spcPts val="1200"/>
              </a:spcAft>
            </a:pPr>
            <a:r>
              <a:rPr lang="en-US" dirty="0"/>
              <a:t>Ambulatory Aids (Wheelchairs, scooters, walkers, crutches, orthopedic canes)</a:t>
            </a:r>
          </a:p>
          <a:p>
            <a:pPr lvl="0"/>
            <a:endParaRPr lang="en-US" dirty="0"/>
          </a:p>
        </p:txBody>
      </p:sp>
      <p:sp>
        <p:nvSpPr>
          <p:cNvPr id="347" name="Google Shape;347;p47"/>
          <p:cNvSpPr txBox="1">
            <a:spLocks noGrp="1"/>
          </p:cNvSpPr>
          <p:nvPr>
            <p:ph type="body" idx="1"/>
          </p:nvPr>
        </p:nvSpPr>
        <p:spPr>
          <a:xfrm>
            <a:off x="311137" y="1324647"/>
            <a:ext cx="8521700" cy="3416300"/>
          </a:xfrm>
        </p:spPr>
        <p:txBody>
          <a:bodyPr spcFirstLastPara="1" wrap="square" lIns="91425" tIns="91425" rIns="91425" bIns="91425" anchor="t" anchorCtr="0">
            <a:normAutofit/>
          </a:bodyPr>
          <a:lstStyle/>
          <a:p>
            <a:r>
              <a:rPr lang="en-US" dirty="0">
                <a:latin typeface="Arial"/>
                <a:sym typeface="Arial"/>
                <a:hlinkClick r:id="rId3"/>
              </a:rPr>
              <a:t>Foundations of Orientation and Mobility, Volume II: Instructional Strategies and Practical Applications (APH)</a:t>
            </a:r>
            <a:endParaRPr lang="en-US" dirty="0">
              <a:latin typeface="Arial"/>
            </a:endParaRPr>
          </a:p>
          <a:p>
            <a:pPr lvl="0"/>
            <a:endParaRPr lang="en-US" dirty="0">
              <a:sym typeface="Arial"/>
            </a:endParaRPr>
          </a:p>
          <a:p>
            <a:pPr lvl="0"/>
            <a:endParaRPr lang="en-US" dirty="0">
              <a:sym typeface="Arial"/>
            </a:endParaRPr>
          </a:p>
          <a:p>
            <a:pPr lvl="0"/>
            <a:endParaRPr lang="en-US" dirty="0"/>
          </a:p>
        </p:txBody>
      </p:sp>
      <p:pic>
        <p:nvPicPr>
          <p:cNvPr id="349" name="Google Shape;349;p47" descr="A toddler wearing a pink shirt with colorful pink pants using a walker with an adult smiling by her side."/>
          <p:cNvPicPr preferRelativeResize="0">
            <a:picLocks noChangeAspect="1"/>
          </p:cNvPicPr>
          <p:nvPr/>
        </p:nvPicPr>
        <p:blipFill>
          <a:blip r:embed="rId4">
            <a:alphaModFix/>
          </a:blip>
          <a:stretch>
            <a:fillRect/>
          </a:stretch>
        </p:blipFill>
        <p:spPr>
          <a:xfrm>
            <a:off x="840327" y="2572702"/>
            <a:ext cx="1808721" cy="2209669"/>
          </a:xfrm>
          <a:prstGeom prst="rect">
            <a:avLst/>
          </a:prstGeom>
          <a:noFill/>
          <a:ln>
            <a:noFill/>
          </a:ln>
        </p:spPr>
      </p:pic>
      <p:pic>
        <p:nvPicPr>
          <p:cNvPr id="348" name="Google Shape;348;p47" descr="A young boy wearing shorts in a wheelchair going down the sidewalk with a white cane positioned diagonally across his body. "/>
          <p:cNvPicPr preferRelativeResize="0">
            <a:picLocks noChangeAspect="1"/>
          </p:cNvPicPr>
          <p:nvPr/>
        </p:nvPicPr>
        <p:blipFill>
          <a:blip r:embed="rId5">
            <a:alphaModFix/>
          </a:blip>
          <a:stretch>
            <a:fillRect/>
          </a:stretch>
        </p:blipFill>
        <p:spPr>
          <a:xfrm>
            <a:off x="3243585" y="2867911"/>
            <a:ext cx="2828925" cy="1619250"/>
          </a:xfrm>
          <a:prstGeom prst="rect">
            <a:avLst/>
          </a:prstGeom>
          <a:noFill/>
          <a:ln>
            <a:noFill/>
          </a:ln>
        </p:spPr>
      </p:pic>
      <p:pic>
        <p:nvPicPr>
          <p:cNvPr id="350" name="Google Shape;350;p47" descr="A toddler wearing a purple and yellow shirt using a walker with an AMD strapped to her body and positioned in front of her."/>
          <p:cNvPicPr preferRelativeResize="0">
            <a:picLocks noChangeAspect="1"/>
          </p:cNvPicPr>
          <p:nvPr/>
        </p:nvPicPr>
        <p:blipFill>
          <a:blip r:embed="rId6">
            <a:alphaModFix/>
          </a:blip>
          <a:stretch>
            <a:fillRect/>
          </a:stretch>
        </p:blipFill>
        <p:spPr>
          <a:xfrm>
            <a:off x="6667047" y="2571750"/>
            <a:ext cx="1565494" cy="221157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8"/>
          <p:cNvSpPr txBox="1">
            <a:spLocks noGrp="1"/>
          </p:cNvSpPr>
          <p:nvPr>
            <p:ph type="title"/>
          </p:nvPr>
        </p:nvSpPr>
        <p:spPr>
          <a:xfrm>
            <a:off x="311700" y="445025"/>
            <a:ext cx="8520600" cy="572700"/>
          </a:xfrm>
        </p:spPr>
        <p:txBody>
          <a:bodyPr spcFirstLastPara="1" wrap="square" lIns="91425" tIns="91425" rIns="91425" bIns="91425" anchor="t" anchorCtr="0">
            <a:normAutofit fontScale="90000"/>
          </a:bodyPr>
          <a:lstStyle/>
          <a:p>
            <a:pPr lvl="0"/>
            <a:r>
              <a:rPr lang="en-US" dirty="0"/>
              <a:t>Calendars &amp; Routines</a:t>
            </a:r>
          </a:p>
        </p:txBody>
      </p:sp>
      <p:sp>
        <p:nvSpPr>
          <p:cNvPr id="356" name="Google Shape;356;p48"/>
          <p:cNvSpPr txBox="1">
            <a:spLocks noGrp="1"/>
          </p:cNvSpPr>
          <p:nvPr>
            <p:ph type="body" idx="1"/>
          </p:nvPr>
        </p:nvSpPr>
        <p:spPr>
          <a:xfrm>
            <a:off x="311700" y="1152475"/>
            <a:ext cx="8520600" cy="3416400"/>
          </a:xfrm>
        </p:spPr>
        <p:txBody>
          <a:bodyPr spcFirstLastPara="1" wrap="square" lIns="91425" tIns="91425" rIns="91425" bIns="91425" anchor="t" anchorCtr="0">
            <a:normAutofit/>
          </a:bodyPr>
          <a:lstStyle/>
          <a:p>
            <a:r>
              <a:rPr lang="en-US" dirty="0">
                <a:latin typeface="Arial"/>
                <a:sym typeface="Arial"/>
                <a:hlinkClick r:id="rId3"/>
              </a:rPr>
              <a:t>Symbols and Meaning (SAM) Kit (APH)</a:t>
            </a:r>
            <a:r>
              <a:rPr lang="en-US" dirty="0">
                <a:latin typeface="Arial"/>
                <a:sym typeface="Arial"/>
              </a:rPr>
              <a:t>  </a:t>
            </a:r>
          </a:p>
          <a:p>
            <a:r>
              <a:rPr lang="en-US" dirty="0">
                <a:latin typeface="Arial"/>
                <a:sym typeface="Arial"/>
                <a:hlinkClick r:id="rId4"/>
              </a:rPr>
              <a:t>Tactile Connections Kit: Symbols for Communication (APH)</a:t>
            </a:r>
            <a:r>
              <a:rPr lang="en-US" dirty="0">
                <a:latin typeface="Arial"/>
                <a:sym typeface="Arial"/>
              </a:rPr>
              <a:t> </a:t>
            </a:r>
            <a:endParaRPr lang="en-US" dirty="0"/>
          </a:p>
          <a:p>
            <a:r>
              <a:rPr lang="en-US" dirty="0">
                <a:latin typeface="Arial"/>
                <a:sym typeface="Arial"/>
                <a:hlinkClick r:id="rId5"/>
              </a:rPr>
              <a:t>All-In-One Board (APH)</a:t>
            </a:r>
            <a:r>
              <a:rPr lang="en-US" dirty="0">
                <a:latin typeface="Arial"/>
                <a:sym typeface="Arial"/>
              </a:rPr>
              <a:t> </a:t>
            </a:r>
            <a:endParaRPr lang="en-US" dirty="0"/>
          </a:p>
          <a:p>
            <a:r>
              <a:rPr lang="en-US" dirty="0">
                <a:latin typeface="Arial"/>
                <a:sym typeface="Arial"/>
                <a:hlinkClick r:id="rId6"/>
              </a:rPr>
              <a:t>Reference objects for students with multiple disabilities and visual impairements (Paths to Literacy)</a:t>
            </a:r>
            <a:r>
              <a:rPr lang="en-US" dirty="0">
                <a:latin typeface="Arial"/>
                <a:sym typeface="Arial"/>
              </a:rPr>
              <a:t> </a:t>
            </a:r>
            <a:endParaRPr lang="en-US" dirty="0"/>
          </a:p>
        </p:txBody>
      </p:sp>
      <p:pic>
        <p:nvPicPr>
          <p:cNvPr id="357" name="Google Shape;357;p48" descr="A tactile calendar system using individual cards on a Velcro board."/>
          <p:cNvPicPr preferRelativeResize="0">
            <a:picLocks noChangeAspect="1"/>
          </p:cNvPicPr>
          <p:nvPr/>
        </p:nvPicPr>
        <p:blipFill>
          <a:blip r:embed="rId7">
            <a:alphaModFix/>
          </a:blip>
          <a:stretch>
            <a:fillRect/>
          </a:stretch>
        </p:blipFill>
        <p:spPr>
          <a:xfrm>
            <a:off x="885522" y="3651325"/>
            <a:ext cx="1794040" cy="1193852"/>
          </a:xfrm>
          <a:prstGeom prst="rect">
            <a:avLst/>
          </a:prstGeom>
          <a:noFill/>
          <a:ln>
            <a:noFill/>
          </a:ln>
        </p:spPr>
      </p:pic>
      <p:pic>
        <p:nvPicPr>
          <p:cNvPr id="358" name="Google Shape;358;p48" descr="A calendar system with 4 3-sided connected boxes with an &quot;all done&quot; bin behind it. "/>
          <p:cNvPicPr preferRelativeResize="0">
            <a:picLocks noChangeAspect="1"/>
          </p:cNvPicPr>
          <p:nvPr/>
        </p:nvPicPr>
        <p:blipFill>
          <a:blip r:embed="rId8">
            <a:alphaModFix/>
          </a:blip>
          <a:stretch>
            <a:fillRect/>
          </a:stretch>
        </p:blipFill>
        <p:spPr>
          <a:xfrm>
            <a:off x="3447907" y="3725497"/>
            <a:ext cx="2248185" cy="1045509"/>
          </a:xfrm>
          <a:prstGeom prst="rect">
            <a:avLst/>
          </a:prstGeom>
          <a:noFill/>
          <a:ln>
            <a:noFill/>
          </a:ln>
        </p:spPr>
      </p:pic>
      <p:pic>
        <p:nvPicPr>
          <p:cNvPr id="359" name="Google Shape;359;p48" descr="A tactile picture schedule basket using one white and one green basket. One basket represents the current activity and one the completed activity."/>
          <p:cNvPicPr preferRelativeResize="0">
            <a:picLocks noChangeAspect="1"/>
          </p:cNvPicPr>
          <p:nvPr/>
        </p:nvPicPr>
        <p:blipFill>
          <a:blip r:embed="rId9">
            <a:alphaModFix/>
          </a:blip>
          <a:stretch>
            <a:fillRect/>
          </a:stretch>
        </p:blipFill>
        <p:spPr>
          <a:xfrm>
            <a:off x="6464437" y="3570955"/>
            <a:ext cx="1600068" cy="1200051"/>
          </a:xfrm>
          <a:prstGeom prst="rect">
            <a:avLst/>
          </a:prstGeom>
          <a:noFill/>
          <a:ln>
            <a:noFill/>
          </a:ln>
        </p:spPr>
      </p:pic>
      <p:pic>
        <p:nvPicPr>
          <p:cNvPr id="360" name="Google Shape;360;p48" descr="Two tactile cards using real objects. The front card has a spoon and red cup"/>
          <p:cNvPicPr preferRelativeResize="0">
            <a:picLocks noChangeAspect="1"/>
          </p:cNvPicPr>
          <p:nvPr/>
        </p:nvPicPr>
        <p:blipFill>
          <a:blip r:embed="rId10">
            <a:alphaModFix/>
          </a:blip>
          <a:stretch>
            <a:fillRect/>
          </a:stretch>
        </p:blipFill>
        <p:spPr>
          <a:xfrm>
            <a:off x="7250987" y="126230"/>
            <a:ext cx="1714914" cy="131521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9"/>
          <p:cNvSpPr txBox="1">
            <a:spLocks noGrp="1"/>
          </p:cNvSpPr>
          <p:nvPr>
            <p:ph type="title"/>
          </p:nvPr>
        </p:nvSpPr>
        <p:spPr/>
        <p:txBody>
          <a:bodyPr spcFirstLastPara="1" wrap="square" lIns="91425" tIns="91425" rIns="91425" bIns="91425" anchor="t" anchorCtr="0">
            <a:noAutofit/>
          </a:bodyPr>
          <a:lstStyle/>
          <a:p>
            <a:r>
              <a:rPr lang="en-US" sz="3200" dirty="0">
                <a:hlinkClick r:id="rId3"/>
              </a:rPr>
              <a:t>Brain Gym (YouTube)</a:t>
            </a:r>
            <a:r>
              <a:rPr lang="en-US" sz="3200"/>
              <a:t> – Movement Based Learning</a:t>
            </a:r>
          </a:p>
        </p:txBody>
      </p:sp>
      <p:pic>
        <p:nvPicPr>
          <p:cNvPr id="3" name="Picture 2" descr="Small child laying on a yellow wedge while his therapist stretches his arm over his head">
            <a:extLst>
              <a:ext uri="{FF2B5EF4-FFF2-40B4-BE49-F238E27FC236}">
                <a16:creationId xmlns:a16="http://schemas.microsoft.com/office/drawing/2014/main" id="{67555F9F-AA6D-8B20-1DCE-E70F878193E9}"/>
              </a:ext>
            </a:extLst>
          </p:cNvPr>
          <p:cNvPicPr>
            <a:picLocks noChangeAspect="1"/>
          </p:cNvPicPr>
          <p:nvPr/>
        </p:nvPicPr>
        <p:blipFill>
          <a:blip r:embed="rId4"/>
          <a:stretch>
            <a:fillRect/>
          </a:stretch>
        </p:blipFill>
        <p:spPr>
          <a:xfrm>
            <a:off x="252127" y="1873930"/>
            <a:ext cx="4544675" cy="2234911"/>
          </a:xfrm>
          <a:prstGeom prst="rect">
            <a:avLst/>
          </a:prstGeom>
        </p:spPr>
      </p:pic>
      <p:grpSp>
        <p:nvGrpSpPr>
          <p:cNvPr id="8" name="Group 7" descr="6 simple picture icons of an ear, red socks, brown spider, yellow shirt, blue X, and green check mark.">
            <a:extLst>
              <a:ext uri="{FF2B5EF4-FFF2-40B4-BE49-F238E27FC236}">
                <a16:creationId xmlns:a16="http://schemas.microsoft.com/office/drawing/2014/main" id="{27061FF3-65B7-A9F5-446D-09ECAB2B7EC0}"/>
              </a:ext>
            </a:extLst>
          </p:cNvPr>
          <p:cNvGrpSpPr/>
          <p:nvPr/>
        </p:nvGrpSpPr>
        <p:grpSpPr>
          <a:xfrm>
            <a:off x="5605275" y="1036751"/>
            <a:ext cx="3018496" cy="3661724"/>
            <a:chOff x="5605275" y="1036751"/>
            <a:chExt cx="3018496" cy="3661724"/>
          </a:xfrm>
        </p:grpSpPr>
        <p:pic>
          <p:nvPicPr>
            <p:cNvPr id="366" name="Google Shape;366;p49"/>
            <p:cNvPicPr preferRelativeResize="0">
              <a:picLocks noChangeAspect="1"/>
            </p:cNvPicPr>
            <p:nvPr/>
          </p:nvPicPr>
          <p:blipFill>
            <a:blip r:embed="rId5">
              <a:alphaModFix/>
            </a:blip>
            <a:stretch>
              <a:fillRect/>
            </a:stretch>
          </p:blipFill>
          <p:spPr>
            <a:xfrm>
              <a:off x="5957853" y="1076766"/>
              <a:ext cx="689394" cy="1059399"/>
            </a:xfrm>
            <a:prstGeom prst="rect">
              <a:avLst/>
            </a:prstGeom>
            <a:noFill/>
            <a:ln>
              <a:noFill/>
            </a:ln>
          </p:spPr>
        </p:pic>
        <p:pic>
          <p:nvPicPr>
            <p:cNvPr id="367" name="Google Shape;367;p49"/>
            <p:cNvPicPr preferRelativeResize="0">
              <a:picLocks noChangeAspect="1"/>
            </p:cNvPicPr>
            <p:nvPr/>
          </p:nvPicPr>
          <p:blipFill>
            <a:blip r:embed="rId6">
              <a:alphaModFix/>
            </a:blip>
            <a:stretch>
              <a:fillRect/>
            </a:stretch>
          </p:blipFill>
          <p:spPr>
            <a:xfrm>
              <a:off x="5798299" y="2530150"/>
              <a:ext cx="1008502" cy="1008502"/>
            </a:xfrm>
            <a:prstGeom prst="rect">
              <a:avLst/>
            </a:prstGeom>
            <a:noFill/>
            <a:ln>
              <a:noFill/>
            </a:ln>
          </p:spPr>
        </p:pic>
        <p:pic>
          <p:nvPicPr>
            <p:cNvPr id="368" name="Google Shape;368;p49"/>
            <p:cNvPicPr preferRelativeResize="0">
              <a:picLocks noChangeAspect="1"/>
            </p:cNvPicPr>
            <p:nvPr/>
          </p:nvPicPr>
          <p:blipFill>
            <a:blip r:embed="rId7">
              <a:alphaModFix/>
            </a:blip>
            <a:stretch>
              <a:fillRect/>
            </a:stretch>
          </p:blipFill>
          <p:spPr>
            <a:xfrm>
              <a:off x="5605275" y="3728600"/>
              <a:ext cx="1394549" cy="969875"/>
            </a:xfrm>
            <a:prstGeom prst="rect">
              <a:avLst/>
            </a:prstGeom>
            <a:noFill/>
            <a:ln>
              <a:noFill/>
            </a:ln>
          </p:spPr>
        </p:pic>
        <p:pic>
          <p:nvPicPr>
            <p:cNvPr id="369" name="Google Shape;369;p49"/>
            <p:cNvPicPr preferRelativeResize="0">
              <a:picLocks noChangeAspect="1"/>
            </p:cNvPicPr>
            <p:nvPr/>
          </p:nvPicPr>
          <p:blipFill>
            <a:blip r:embed="rId8">
              <a:alphaModFix/>
            </a:blip>
            <a:stretch>
              <a:fillRect/>
            </a:stretch>
          </p:blipFill>
          <p:spPr>
            <a:xfrm>
              <a:off x="7455720" y="1036751"/>
              <a:ext cx="1154760" cy="1139427"/>
            </a:xfrm>
            <a:prstGeom prst="rect">
              <a:avLst/>
            </a:prstGeom>
            <a:noFill/>
            <a:ln>
              <a:noFill/>
            </a:ln>
          </p:spPr>
        </p:pic>
        <p:pic>
          <p:nvPicPr>
            <p:cNvPr id="370" name="Google Shape;370;p49"/>
            <p:cNvPicPr preferRelativeResize="0">
              <a:picLocks noChangeAspect="1"/>
            </p:cNvPicPr>
            <p:nvPr/>
          </p:nvPicPr>
          <p:blipFill>
            <a:blip r:embed="rId9">
              <a:alphaModFix/>
            </a:blip>
            <a:stretch>
              <a:fillRect/>
            </a:stretch>
          </p:blipFill>
          <p:spPr>
            <a:xfrm>
              <a:off x="7469011" y="3755923"/>
              <a:ext cx="1154760" cy="931661"/>
            </a:xfrm>
            <a:prstGeom prst="rect">
              <a:avLst/>
            </a:prstGeom>
            <a:noFill/>
            <a:ln>
              <a:noFill/>
            </a:ln>
          </p:spPr>
        </p:pic>
        <p:pic>
          <p:nvPicPr>
            <p:cNvPr id="371" name="Google Shape;371;p49"/>
            <p:cNvPicPr preferRelativeResize="0">
              <a:picLocks noChangeAspect="1"/>
            </p:cNvPicPr>
            <p:nvPr/>
          </p:nvPicPr>
          <p:blipFill>
            <a:blip r:embed="rId10">
              <a:alphaModFix/>
            </a:blip>
            <a:stretch>
              <a:fillRect/>
            </a:stretch>
          </p:blipFill>
          <p:spPr>
            <a:xfrm>
              <a:off x="7469011" y="2444120"/>
              <a:ext cx="1154760" cy="1094532"/>
            </a:xfrm>
            <a:prstGeom prst="rect">
              <a:avLst/>
            </a:prstGeom>
            <a:noFill/>
            <a:ln>
              <a:noFill/>
            </a:ln>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0"/>
          <p:cNvSpPr txBox="1">
            <a:spLocks noGrp="1"/>
          </p:cNvSpPr>
          <p:nvPr>
            <p:ph type="title"/>
          </p:nvPr>
        </p:nvSpPr>
        <p:spPr>
          <a:xfrm>
            <a:off x="311700" y="445025"/>
            <a:ext cx="8520600" cy="572700"/>
          </a:xfrm>
        </p:spPr>
        <p:txBody>
          <a:bodyPr spcFirstLastPara="1" wrap="square" lIns="91425" tIns="91425" rIns="91425" bIns="91425" anchor="t" anchorCtr="0">
            <a:normAutofit fontScale="90000"/>
          </a:bodyPr>
          <a:lstStyle/>
          <a:p>
            <a:pPr lvl="0"/>
            <a:r>
              <a:rPr lang="en-US" sz="3600" dirty="0"/>
              <a:t>Technology</a:t>
            </a:r>
          </a:p>
          <a:p>
            <a:pPr lvl="0"/>
            <a:endParaRPr lang="en-US" dirty="0"/>
          </a:p>
        </p:txBody>
      </p:sp>
      <p:sp>
        <p:nvSpPr>
          <p:cNvPr id="378" name="Google Shape;378;p50"/>
          <p:cNvSpPr txBox="1">
            <a:spLocks noGrp="1"/>
          </p:cNvSpPr>
          <p:nvPr>
            <p:ph type="body" idx="1"/>
          </p:nvPr>
        </p:nvSpPr>
        <p:spPr>
          <a:xfrm>
            <a:off x="311700" y="1152475"/>
            <a:ext cx="8520600" cy="3416400"/>
          </a:xfrm>
        </p:spPr>
        <p:txBody>
          <a:bodyPr spcFirstLastPara="1" wrap="square" lIns="91425" tIns="91425" rIns="91425" bIns="91425" anchor="t" anchorCtr="0">
            <a:normAutofit/>
          </a:bodyPr>
          <a:lstStyle/>
          <a:p>
            <a:pPr lvl="0"/>
            <a:r>
              <a:rPr lang="en-US" dirty="0"/>
              <a:t>Experience books -Create books of O&amp;M lessons and experiences.</a:t>
            </a:r>
          </a:p>
          <a:p>
            <a:pPr lvl="1"/>
            <a:r>
              <a:rPr lang="en-US" dirty="0" err="1"/>
              <a:t>Pictello</a:t>
            </a:r>
            <a:endParaRPr lang="en-US" dirty="0"/>
          </a:p>
          <a:p>
            <a:pPr lvl="1"/>
            <a:r>
              <a:rPr lang="en-US" dirty="0"/>
              <a:t>My Story</a:t>
            </a:r>
          </a:p>
          <a:p>
            <a:pPr lvl="0"/>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311700" y="445025"/>
            <a:ext cx="8520600" cy="572700"/>
          </a:xfrm>
        </p:spPr>
        <p:txBody>
          <a:bodyPr spcFirstLastPara="1" wrap="square" lIns="91425" tIns="91425" rIns="91425" bIns="91425" anchor="t" anchorCtr="0">
            <a:normAutofit fontScale="90000"/>
          </a:bodyPr>
          <a:lstStyle/>
          <a:p>
            <a:pPr lvl="0"/>
            <a:r>
              <a:rPr lang="en-US" dirty="0"/>
              <a:t>Workshop Outline</a:t>
            </a:r>
          </a:p>
        </p:txBody>
      </p:sp>
      <p:sp>
        <p:nvSpPr>
          <p:cNvPr id="110" name="Google Shape;110;p18"/>
          <p:cNvSpPr txBox="1">
            <a:spLocks noGrp="1"/>
          </p:cNvSpPr>
          <p:nvPr>
            <p:ph type="body" idx="1"/>
          </p:nvPr>
        </p:nvSpPr>
        <p:spPr>
          <a:xfrm>
            <a:off x="311700" y="1152475"/>
            <a:ext cx="8520600" cy="3416400"/>
          </a:xfrm>
        </p:spPr>
        <p:txBody>
          <a:bodyPr spcFirstLastPara="1" wrap="square" lIns="91425" tIns="91425" rIns="91425" bIns="91425" anchor="t" anchorCtr="0">
            <a:normAutofit/>
          </a:bodyPr>
          <a:lstStyle/>
          <a:p>
            <a:pPr lvl="0"/>
            <a:r>
              <a:rPr lang="en-US" dirty="0"/>
              <a:t>Background Information</a:t>
            </a:r>
          </a:p>
          <a:p>
            <a:pPr lvl="0"/>
            <a:r>
              <a:rPr lang="en-US" dirty="0"/>
              <a:t>Profiles and Impact to Orientation and Mobility (O&amp;M)</a:t>
            </a:r>
          </a:p>
          <a:p>
            <a:pPr lvl="0"/>
            <a:r>
              <a:rPr lang="en-US" dirty="0"/>
              <a:t>Assessment</a:t>
            </a:r>
          </a:p>
          <a:p>
            <a:pPr lvl="0"/>
            <a:r>
              <a:rPr lang="en-US" dirty="0"/>
              <a:t>Instruction</a:t>
            </a:r>
          </a:p>
          <a:p>
            <a:pPr lvl="0"/>
            <a:r>
              <a:rPr lang="en-US" dirty="0"/>
              <a:t>Case Study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1"/>
          <p:cNvSpPr txBox="1">
            <a:spLocks noGrp="1"/>
          </p:cNvSpPr>
          <p:nvPr>
            <p:ph type="title"/>
          </p:nvPr>
        </p:nvSpPr>
        <p:spPr>
          <a:xfrm>
            <a:off x="311700" y="445025"/>
            <a:ext cx="8520600" cy="572700"/>
          </a:xfrm>
        </p:spPr>
        <p:txBody>
          <a:bodyPr spcFirstLastPara="1" wrap="square" lIns="91425" tIns="91425" rIns="91425" bIns="91425" anchor="t" anchorCtr="0">
            <a:noAutofit/>
          </a:bodyPr>
          <a:lstStyle/>
          <a:p>
            <a:pPr lvl="0"/>
            <a:r>
              <a:rPr lang="en-US" sz="3200" dirty="0"/>
              <a:t>Instructional Tips</a:t>
            </a:r>
          </a:p>
        </p:txBody>
      </p:sp>
      <p:sp>
        <p:nvSpPr>
          <p:cNvPr id="386" name="Google Shape;386;p51"/>
          <p:cNvSpPr txBox="1">
            <a:spLocks noGrp="1"/>
          </p:cNvSpPr>
          <p:nvPr>
            <p:ph type="body" idx="1"/>
          </p:nvPr>
        </p:nvSpPr>
        <p:spPr>
          <a:xfrm>
            <a:off x="310601" y="1225651"/>
            <a:ext cx="8521700" cy="3416300"/>
          </a:xfrm>
        </p:spPr>
        <p:txBody>
          <a:bodyPr spcFirstLastPara="1" wrap="square" lIns="91425" tIns="91425" rIns="91425" bIns="91425" anchor="t" anchorCtr="0">
            <a:normAutofit/>
          </a:bodyPr>
          <a:lstStyle/>
          <a:p>
            <a:pPr lvl="0"/>
            <a:r>
              <a:rPr lang="en-US" dirty="0"/>
              <a:t>Use preferred objects</a:t>
            </a:r>
          </a:p>
          <a:p>
            <a:pPr lvl="0"/>
            <a:r>
              <a:rPr lang="en-US" dirty="0"/>
              <a:t>Consider the environment</a:t>
            </a:r>
          </a:p>
          <a:p>
            <a:pPr lvl="0"/>
            <a:r>
              <a:rPr lang="en-US" dirty="0"/>
              <a:t>Slow down</a:t>
            </a:r>
          </a:p>
          <a:p>
            <a:pPr lvl="0"/>
            <a:r>
              <a:rPr lang="en-US" dirty="0"/>
              <a:t>Don’t interrupt</a:t>
            </a:r>
          </a:p>
          <a:p>
            <a:pPr lvl="0"/>
            <a:r>
              <a:rPr lang="en-US" dirty="0"/>
              <a:t>Scaffold skills and task analysis</a:t>
            </a:r>
          </a:p>
          <a:p>
            <a:pPr lvl="0"/>
            <a:r>
              <a:rPr lang="en-US" dirty="0"/>
              <a:t>Flexibility</a:t>
            </a:r>
          </a:p>
          <a:p>
            <a:pPr lvl="0"/>
            <a:r>
              <a:rPr lang="en-US" dirty="0"/>
              <a:t>Include IEP team members </a:t>
            </a:r>
          </a:p>
        </p:txBody>
      </p:sp>
      <p:grpSp>
        <p:nvGrpSpPr>
          <p:cNvPr id="4" name="Group 3">
            <a:extLst>
              <a:ext uri="{FF2B5EF4-FFF2-40B4-BE49-F238E27FC236}">
                <a16:creationId xmlns:a16="http://schemas.microsoft.com/office/drawing/2014/main" id="{B89860DE-6D6C-178F-BD44-FE937035902F}"/>
              </a:ext>
              <a:ext uri="{C183D7F6-B498-43B3-948B-1728B52AA6E4}">
                <adec:decorative xmlns:adec="http://schemas.microsoft.com/office/drawing/2017/decorative" val="1"/>
              </a:ext>
            </a:extLst>
          </p:cNvPr>
          <p:cNvGrpSpPr/>
          <p:nvPr/>
        </p:nvGrpSpPr>
        <p:grpSpPr>
          <a:xfrm>
            <a:off x="5906075" y="1152475"/>
            <a:ext cx="2926226" cy="2955623"/>
            <a:chOff x="5906075" y="1152475"/>
            <a:chExt cx="2926226" cy="2955623"/>
          </a:xfrm>
        </p:grpSpPr>
        <p:pic>
          <p:nvPicPr>
            <p:cNvPr id="387" name="Google Shape;387;p51"/>
            <p:cNvPicPr preferRelativeResize="0"/>
            <p:nvPr/>
          </p:nvPicPr>
          <p:blipFill>
            <a:blip r:embed="rId3">
              <a:alphaModFix/>
            </a:blip>
            <a:stretch>
              <a:fillRect/>
            </a:stretch>
          </p:blipFill>
          <p:spPr>
            <a:xfrm>
              <a:off x="7819250" y="1225651"/>
              <a:ext cx="1013051" cy="1013051"/>
            </a:xfrm>
            <a:prstGeom prst="rect">
              <a:avLst/>
            </a:prstGeom>
            <a:noFill/>
            <a:ln>
              <a:noFill/>
            </a:ln>
          </p:spPr>
        </p:pic>
        <p:pic>
          <p:nvPicPr>
            <p:cNvPr id="388" name="Google Shape;388;p51"/>
            <p:cNvPicPr preferRelativeResize="0"/>
            <p:nvPr/>
          </p:nvPicPr>
          <p:blipFill>
            <a:blip r:embed="rId4">
              <a:alphaModFix/>
            </a:blip>
            <a:stretch>
              <a:fillRect/>
            </a:stretch>
          </p:blipFill>
          <p:spPr>
            <a:xfrm>
              <a:off x="5906075" y="1152475"/>
              <a:ext cx="1159399" cy="1159400"/>
            </a:xfrm>
            <a:prstGeom prst="rect">
              <a:avLst/>
            </a:prstGeom>
            <a:noFill/>
            <a:ln>
              <a:noFill/>
            </a:ln>
          </p:spPr>
        </p:pic>
        <p:pic>
          <p:nvPicPr>
            <p:cNvPr id="389" name="Google Shape;389;p51"/>
            <p:cNvPicPr preferRelativeResize="0"/>
            <p:nvPr/>
          </p:nvPicPr>
          <p:blipFill>
            <a:blip r:embed="rId5">
              <a:alphaModFix/>
            </a:blip>
            <a:stretch>
              <a:fillRect/>
            </a:stretch>
          </p:blipFill>
          <p:spPr>
            <a:xfrm>
              <a:off x="6714375" y="2571750"/>
              <a:ext cx="1536348" cy="1536348"/>
            </a:xfrm>
            <a:prstGeom prst="rect">
              <a:avLst/>
            </a:prstGeom>
            <a:noFill/>
            <a:ln>
              <a:noFill/>
            </a:ln>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2"/>
          <p:cNvSpPr txBox="1">
            <a:spLocks noGrp="1"/>
          </p:cNvSpPr>
          <p:nvPr>
            <p:ph type="title"/>
          </p:nvPr>
        </p:nvSpPr>
        <p:spPr/>
        <p:txBody>
          <a:bodyPr spcFirstLastPara="1" wrap="square" lIns="68575" tIns="34275" rIns="68575" bIns="34275" anchor="ctr" anchorCtr="0">
            <a:normAutofit/>
          </a:bodyPr>
          <a:lstStyle/>
          <a:p>
            <a:pPr lvl="0"/>
            <a:r>
              <a:rPr lang="en-US" sz="3200" dirty="0"/>
              <a:t>Determining Service Delivery</a:t>
            </a:r>
          </a:p>
        </p:txBody>
      </p:sp>
      <p:sp>
        <p:nvSpPr>
          <p:cNvPr id="399" name="Google Shape;399;p52"/>
          <p:cNvSpPr txBox="1">
            <a:spLocks noGrp="1"/>
          </p:cNvSpPr>
          <p:nvPr>
            <p:ph type="body" idx="1"/>
          </p:nvPr>
        </p:nvSpPr>
        <p:spPr>
          <a:xfrm>
            <a:off x="685346" y="4686300"/>
            <a:ext cx="3657300" cy="408600"/>
          </a:xfrm>
          <a:prstGeom prst="rect">
            <a:avLst/>
          </a:prstGeom>
        </p:spPr>
        <p:txBody>
          <a:bodyPr spcFirstLastPara="1" wrap="square" lIns="68575" tIns="34275" rIns="68575" bIns="34275" anchor="b" anchorCtr="0">
            <a:noAutofit/>
          </a:bodyPr>
          <a:lstStyle/>
          <a:p>
            <a:pPr marL="0" lvl="0" indent="0" algn="ctr" rtl="0">
              <a:spcBef>
                <a:spcPts val="400"/>
              </a:spcBef>
              <a:spcAft>
                <a:spcPts val="500"/>
              </a:spcAft>
              <a:buNone/>
            </a:pPr>
            <a:r>
              <a:rPr lang="en" dirty="0">
                <a:solidFill>
                  <a:schemeClr val="dk1"/>
                </a:solidFill>
                <a:latin typeface="Arial"/>
                <a:ea typeface="Arial"/>
                <a:cs typeface="Arial"/>
                <a:sym typeface="Arial"/>
              </a:rPr>
              <a:t>(TSBVI)</a:t>
            </a:r>
            <a:endParaRPr dirty="0">
              <a:solidFill>
                <a:schemeClr val="dk1"/>
              </a:solidFill>
              <a:latin typeface="Arial"/>
              <a:ea typeface="Arial"/>
              <a:cs typeface="Arial"/>
              <a:sym typeface="Arial"/>
            </a:endParaRPr>
          </a:p>
        </p:txBody>
      </p:sp>
      <p:pic>
        <p:nvPicPr>
          <p:cNvPr id="402" name="Google Shape;402;p52" descr="Screenshot of page 9 from Michigan Severity Rating Scales."/>
          <p:cNvPicPr preferRelativeResize="0">
            <a:picLocks noChangeAspect="1"/>
          </p:cNvPicPr>
          <p:nvPr/>
        </p:nvPicPr>
        <p:blipFill>
          <a:blip r:embed="rId3">
            <a:alphaModFix/>
          </a:blip>
          <a:stretch>
            <a:fillRect/>
          </a:stretch>
        </p:blipFill>
        <p:spPr>
          <a:xfrm>
            <a:off x="1226276" y="2202724"/>
            <a:ext cx="2914650" cy="2140779"/>
          </a:xfrm>
          <a:prstGeom prst="rect">
            <a:avLst/>
          </a:prstGeom>
          <a:noFill/>
          <a:ln>
            <a:noFill/>
          </a:ln>
        </p:spPr>
      </p:pic>
      <p:sp>
        <p:nvSpPr>
          <p:cNvPr id="400" name="Google Shape;400;p52"/>
          <p:cNvSpPr txBox="1">
            <a:spLocks noGrp="1"/>
          </p:cNvSpPr>
          <p:nvPr>
            <p:ph type="body" idx="3"/>
          </p:nvPr>
        </p:nvSpPr>
        <p:spPr>
          <a:xfrm>
            <a:off x="4696465" y="4702914"/>
            <a:ext cx="3671400" cy="408600"/>
          </a:xfrm>
          <a:prstGeom prst="rect">
            <a:avLst/>
          </a:prstGeom>
        </p:spPr>
        <p:txBody>
          <a:bodyPr spcFirstLastPara="1" wrap="square" lIns="68575" tIns="34275" rIns="68575" bIns="34275" anchor="b" anchorCtr="0">
            <a:noAutofit/>
          </a:bodyPr>
          <a:lstStyle/>
          <a:p>
            <a:pPr marL="0" lvl="0" indent="0" algn="ctr" rtl="0">
              <a:spcBef>
                <a:spcPts val="400"/>
              </a:spcBef>
              <a:spcAft>
                <a:spcPts val="500"/>
              </a:spcAft>
              <a:buNone/>
            </a:pPr>
            <a:r>
              <a:rPr lang="en" dirty="0">
                <a:solidFill>
                  <a:schemeClr val="dk1"/>
                </a:solidFill>
                <a:latin typeface="Arial"/>
                <a:ea typeface="Arial"/>
                <a:cs typeface="Arial"/>
                <a:sym typeface="Arial"/>
              </a:rPr>
              <a:t>(MDE-LIO)</a:t>
            </a:r>
            <a:endParaRPr dirty="0">
              <a:solidFill>
                <a:schemeClr val="dk1"/>
              </a:solidFill>
              <a:latin typeface="Arial"/>
              <a:ea typeface="Arial"/>
              <a:cs typeface="Arial"/>
              <a:sym typeface="Arial"/>
            </a:endParaRPr>
          </a:p>
        </p:txBody>
      </p:sp>
      <p:pic>
        <p:nvPicPr>
          <p:cNvPr id="401" name="Google Shape;401;p52" descr="Screenshot of page 15 from VISSIT."/>
          <p:cNvPicPr preferRelativeResize="0"/>
          <p:nvPr/>
        </p:nvPicPr>
        <p:blipFill>
          <a:blip r:embed="rId4">
            <a:alphaModFix/>
          </a:blip>
          <a:stretch>
            <a:fillRect/>
          </a:stretch>
        </p:blipFill>
        <p:spPr>
          <a:xfrm>
            <a:off x="5012865" y="2202724"/>
            <a:ext cx="3088119" cy="2140780"/>
          </a:xfrm>
          <a:prstGeom prst="rect">
            <a:avLst/>
          </a:prstGeom>
          <a:noFill/>
          <a:ln>
            <a:noFill/>
          </a:ln>
        </p:spPr>
      </p:pic>
      <p:sp>
        <p:nvSpPr>
          <p:cNvPr id="7" name="Text Placeholder 6">
            <a:extLst>
              <a:ext uri="{FF2B5EF4-FFF2-40B4-BE49-F238E27FC236}">
                <a16:creationId xmlns:a16="http://schemas.microsoft.com/office/drawing/2014/main" id="{B2DCD02D-9FC8-E2C9-0802-DE4925E4BF64}"/>
              </a:ext>
              <a:ext uri="{C183D7F6-B498-43B3-948B-1728B52AA6E4}">
                <adec:decorative xmlns:adec="http://schemas.microsoft.com/office/drawing/2017/decorative" val="1"/>
              </a:ext>
            </a:extLst>
          </p:cNvPr>
          <p:cNvSpPr>
            <a:spLocks noGrp="1"/>
          </p:cNvSpPr>
          <p:nvPr>
            <p:ph type="body" idx="4"/>
          </p:nvPr>
        </p:nvSpPr>
        <p:spPr>
          <a:xfrm>
            <a:off x="4721225" y="1376440"/>
            <a:ext cx="3671400" cy="2967063"/>
          </a:xfrm>
        </p:spPr>
        <p:txBody>
          <a:bodyPr/>
          <a:lstStyle/>
          <a:p>
            <a:pPr marL="171450" indent="0" algn="ctr">
              <a:buNone/>
            </a:pPr>
            <a:r>
              <a:rPr lang="en-US" dirty="0"/>
              <a:t>VISSIT</a:t>
            </a:r>
          </a:p>
        </p:txBody>
      </p:sp>
      <p:sp>
        <p:nvSpPr>
          <p:cNvPr id="5" name="Text Placeholder 4">
            <a:extLst>
              <a:ext uri="{FF2B5EF4-FFF2-40B4-BE49-F238E27FC236}">
                <a16:creationId xmlns:a16="http://schemas.microsoft.com/office/drawing/2014/main" id="{ACDFB1C4-A291-F6BC-5F84-86E28EFE364D}"/>
              </a:ext>
              <a:ext uri="{C183D7F6-B498-43B3-948B-1728B52AA6E4}">
                <adec:decorative xmlns:adec="http://schemas.microsoft.com/office/drawing/2017/decorative" val="1"/>
              </a:ext>
            </a:extLst>
          </p:cNvPr>
          <p:cNvSpPr>
            <a:spLocks noGrp="1"/>
          </p:cNvSpPr>
          <p:nvPr>
            <p:ph type="body" idx="2"/>
          </p:nvPr>
        </p:nvSpPr>
        <p:spPr>
          <a:xfrm>
            <a:off x="754404" y="1376440"/>
            <a:ext cx="3657300" cy="2967063"/>
          </a:xfrm>
        </p:spPr>
        <p:txBody>
          <a:bodyPr/>
          <a:lstStyle/>
          <a:p>
            <a:pPr marL="171450" indent="0" algn="ctr">
              <a:buNone/>
            </a:pPr>
            <a:r>
              <a:rPr lang="en-US" dirty="0">
                <a:latin typeface="Arial"/>
                <a:sym typeface="Arial"/>
              </a:rPr>
              <a:t>Michigan Severity Rating Scales</a:t>
            </a:r>
            <a:endParaRPr lang="en-US" dirty="0"/>
          </a:p>
          <a:p>
            <a:pPr marL="171450" indent="0">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3"/>
          <p:cNvSpPr txBox="1">
            <a:spLocks noGrp="1"/>
          </p:cNvSpPr>
          <p:nvPr>
            <p:ph type="title"/>
          </p:nvPr>
        </p:nvSpPr>
        <p:spPr>
          <a:xfrm>
            <a:off x="311700" y="445025"/>
            <a:ext cx="8520600" cy="572700"/>
          </a:xfrm>
        </p:spPr>
        <p:txBody>
          <a:bodyPr spcFirstLastPara="1" wrap="square" lIns="91425" tIns="91425" rIns="91425" bIns="91425" anchor="ctr" anchorCtr="0">
            <a:noAutofit/>
          </a:bodyPr>
          <a:lstStyle/>
          <a:p>
            <a:pPr lvl="0">
              <a:lnSpc>
                <a:spcPct val="90000"/>
              </a:lnSpc>
            </a:pPr>
            <a:r>
              <a:rPr lang="en-US" sz="3200" dirty="0"/>
              <a:t>Meet Berry </a:t>
            </a:r>
          </a:p>
        </p:txBody>
      </p:sp>
      <p:sp>
        <p:nvSpPr>
          <p:cNvPr id="409" name="Google Shape;409;p53"/>
          <p:cNvSpPr txBox="1">
            <a:spLocks noGrp="1"/>
          </p:cNvSpPr>
          <p:nvPr>
            <p:ph type="body" idx="4294967295"/>
          </p:nvPr>
        </p:nvSpPr>
        <p:spPr>
          <a:xfrm>
            <a:off x="311700" y="1208225"/>
            <a:ext cx="4165050" cy="3264408"/>
          </a:xfrm>
        </p:spPr>
        <p:txBody>
          <a:bodyPr spcFirstLastPara="1" lIns="91425" tIns="91425" rIns="91425" bIns="91425" anchor="t" anchorCtr="0">
            <a:normAutofit/>
          </a:bodyPr>
          <a:lstStyle/>
          <a:p>
            <a:pPr lvl="0">
              <a:spcAft>
                <a:spcPts val="600"/>
              </a:spcAft>
            </a:pPr>
            <a:r>
              <a:rPr lang="en-US" b="0" i="0" u="none" strike="noStrike" cap="none" dirty="0">
                <a:solidFill>
                  <a:schemeClr val="dk1"/>
                </a:solidFill>
              </a:rPr>
              <a:t>8 years old </a:t>
            </a:r>
          </a:p>
          <a:p>
            <a:pPr lvl="0">
              <a:spcAft>
                <a:spcPts val="600"/>
              </a:spcAft>
            </a:pPr>
            <a:r>
              <a:rPr lang="en-US" b="0" i="0" u="none" strike="noStrike" cap="none" dirty="0">
                <a:solidFill>
                  <a:schemeClr val="dk1"/>
                </a:solidFill>
              </a:rPr>
              <a:t>Loves balloons, bubbles,  being silly, music, &amp; her siblings.</a:t>
            </a:r>
          </a:p>
          <a:p>
            <a:pPr lvl="0">
              <a:spcAft>
                <a:spcPts val="600"/>
              </a:spcAft>
            </a:pPr>
            <a:r>
              <a:rPr lang="en-US" b="0" i="0" u="none" strike="noStrike" cap="none" dirty="0">
                <a:solidFill>
                  <a:schemeClr val="dk1"/>
                </a:solidFill>
              </a:rPr>
              <a:t>Lives with her parent and 4 siblings. </a:t>
            </a:r>
          </a:p>
        </p:txBody>
      </p:sp>
      <p:pic>
        <p:nvPicPr>
          <p:cNvPr id="408" name="Google Shape;408;p53" descr="Berry wearing a red shirt with her hair pulled back and a G-tube in her nose. She is holding a picture of a tree made from the shape of a hand with red and pink hearts representing the leaves. "/>
          <p:cNvPicPr preferRelativeResize="0">
            <a:picLocks noChangeAspect="1"/>
          </p:cNvPicPr>
          <p:nvPr/>
        </p:nvPicPr>
        <p:blipFill>
          <a:blip r:embed="rId3"/>
          <a:stretch/>
        </p:blipFill>
        <p:spPr>
          <a:xfrm>
            <a:off x="5445172" y="240030"/>
            <a:ext cx="2759794" cy="466344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212C62-E3C5-C975-DD19-332225C26FAC}"/>
              </a:ext>
            </a:extLst>
          </p:cNvPr>
          <p:cNvSpPr>
            <a:spLocks noGrp="1"/>
          </p:cNvSpPr>
          <p:nvPr>
            <p:ph type="title"/>
          </p:nvPr>
        </p:nvSpPr>
        <p:spPr>
          <a:xfrm>
            <a:off x="159301" y="100431"/>
            <a:ext cx="4045200" cy="852368"/>
          </a:xfrm>
        </p:spPr>
        <p:txBody>
          <a:bodyPr>
            <a:normAutofit fontScale="90000"/>
          </a:bodyPr>
          <a:lstStyle/>
          <a:p>
            <a:r>
              <a:rPr lang="en-US" dirty="0"/>
              <a:t>Berry’s Vision &amp; More</a:t>
            </a:r>
          </a:p>
        </p:txBody>
      </p:sp>
      <p:sp>
        <p:nvSpPr>
          <p:cNvPr id="10" name="Text Placeholder 9">
            <a:extLst>
              <a:ext uri="{FF2B5EF4-FFF2-40B4-BE49-F238E27FC236}">
                <a16:creationId xmlns:a16="http://schemas.microsoft.com/office/drawing/2014/main" id="{0BFF173D-3C0F-BCF1-270C-AA82976DB8D5}"/>
              </a:ext>
            </a:extLst>
          </p:cNvPr>
          <p:cNvSpPr>
            <a:spLocks noGrp="1"/>
          </p:cNvSpPr>
          <p:nvPr>
            <p:ph type="subTitle" idx="1"/>
          </p:nvPr>
        </p:nvSpPr>
        <p:spPr>
          <a:xfrm>
            <a:off x="275548" y="864158"/>
            <a:ext cx="4045200" cy="3035141"/>
          </a:xfrm>
        </p:spPr>
        <p:txBody>
          <a:bodyPr>
            <a:noAutofit/>
          </a:bodyPr>
          <a:lstStyle/>
          <a:p>
            <a:pPr marL="514350" lvl="0" indent="-334327" algn="l" rtl="0">
              <a:spcBef>
                <a:spcPts val="0"/>
              </a:spcBef>
              <a:spcAft>
                <a:spcPts val="0"/>
              </a:spcAft>
              <a:buSzPct val="100000"/>
              <a:buChar char="●"/>
            </a:pPr>
            <a:r>
              <a:rPr lang="en-US" sz="2400" dirty="0"/>
              <a:t>Cortical Visual Impairment (CVI) – phase 1 </a:t>
            </a:r>
          </a:p>
          <a:p>
            <a:pPr marL="514350" lvl="0" indent="-334327" algn="l" rtl="0">
              <a:spcBef>
                <a:spcPts val="0"/>
              </a:spcBef>
              <a:spcAft>
                <a:spcPts val="0"/>
              </a:spcAft>
              <a:buSzPct val="100000"/>
              <a:buChar char="●"/>
            </a:pPr>
            <a:r>
              <a:rPr lang="en-US" sz="2400" dirty="0"/>
              <a:t>Cerebral Palsy</a:t>
            </a:r>
          </a:p>
          <a:p>
            <a:pPr marL="514350" lvl="0" indent="-334327" algn="l" rtl="0">
              <a:spcBef>
                <a:spcPts val="0"/>
              </a:spcBef>
              <a:spcAft>
                <a:spcPts val="0"/>
              </a:spcAft>
              <a:buSzPct val="100000"/>
              <a:buChar char="●"/>
            </a:pPr>
            <a:r>
              <a:rPr lang="en-US" sz="2400" dirty="0"/>
              <a:t>Absent Corpus Callosum Autosomal Deletion Syndrome</a:t>
            </a:r>
          </a:p>
          <a:p>
            <a:pPr marL="514350" lvl="0" indent="-334327" algn="l" rtl="0">
              <a:spcBef>
                <a:spcPts val="0"/>
              </a:spcBef>
              <a:spcAft>
                <a:spcPts val="0"/>
              </a:spcAft>
              <a:buSzPct val="100000"/>
              <a:buChar char="●"/>
            </a:pPr>
            <a:r>
              <a:rPr lang="en-US" sz="2400" dirty="0"/>
              <a:t>Hydrocephalus</a:t>
            </a:r>
          </a:p>
          <a:p>
            <a:pPr marL="514350" lvl="0" indent="-334327" algn="l" rtl="0">
              <a:spcBef>
                <a:spcPts val="0"/>
              </a:spcBef>
              <a:spcAft>
                <a:spcPts val="0"/>
              </a:spcAft>
              <a:buSzPct val="100000"/>
              <a:buChar char="●"/>
            </a:pPr>
            <a:r>
              <a:rPr lang="en-US" sz="2400" dirty="0"/>
              <a:t>Epilepsy (tonic/</a:t>
            </a:r>
            <a:r>
              <a:rPr lang="en-US" sz="2400" dirty="0" err="1"/>
              <a:t>clonic</a:t>
            </a:r>
            <a:r>
              <a:rPr lang="en-US" sz="2400" dirty="0"/>
              <a:t>, atonic, and myoclonic. High seizure activity. </a:t>
            </a:r>
          </a:p>
        </p:txBody>
      </p:sp>
      <p:sp>
        <p:nvSpPr>
          <p:cNvPr id="9" name="Text Placeholder 8">
            <a:extLst>
              <a:ext uri="{FF2B5EF4-FFF2-40B4-BE49-F238E27FC236}">
                <a16:creationId xmlns:a16="http://schemas.microsoft.com/office/drawing/2014/main" id="{F11F9246-C32D-6FE1-F5C5-5F20DD2C1725}"/>
              </a:ext>
            </a:extLst>
          </p:cNvPr>
          <p:cNvSpPr>
            <a:spLocks noGrp="1"/>
          </p:cNvSpPr>
          <p:nvPr>
            <p:ph type="body" idx="2"/>
          </p:nvPr>
        </p:nvSpPr>
        <p:spPr>
          <a:xfrm>
            <a:off x="5031452" y="1206521"/>
            <a:ext cx="3837000" cy="3695100"/>
          </a:xfrm>
        </p:spPr>
        <p:txBody>
          <a:bodyPr>
            <a:normAutofit fontScale="92500" lnSpcReduction="10000"/>
          </a:bodyPr>
          <a:lstStyle/>
          <a:p>
            <a:pPr marL="114300" lvl="0" indent="0">
              <a:spcAft>
                <a:spcPts val="1200"/>
              </a:spcAft>
              <a:buNone/>
            </a:pPr>
            <a:r>
              <a:rPr lang="en-US" sz="2800" dirty="0"/>
              <a:t>Home Hospital Instruction (HHI) </a:t>
            </a:r>
          </a:p>
          <a:p>
            <a:pPr marL="114300" lvl="0" indent="0">
              <a:spcAft>
                <a:spcPts val="1200"/>
              </a:spcAft>
              <a:buNone/>
            </a:pPr>
            <a:r>
              <a:rPr lang="en-US" sz="2800" dirty="0"/>
              <a:t>Seizures </a:t>
            </a:r>
          </a:p>
          <a:p>
            <a:pPr marL="114300" lvl="0" indent="0">
              <a:spcAft>
                <a:spcPts val="1200"/>
              </a:spcAft>
              <a:buNone/>
            </a:pPr>
            <a:r>
              <a:rPr lang="en-US" sz="2800" dirty="0"/>
              <a:t>Letter sounds emerging </a:t>
            </a:r>
          </a:p>
          <a:p>
            <a:pPr marL="114300" lvl="0" indent="0">
              <a:spcAft>
                <a:spcPts val="1200"/>
              </a:spcAft>
              <a:buNone/>
            </a:pPr>
            <a:r>
              <a:rPr lang="en-US" sz="2800" dirty="0"/>
              <a:t>Rolls on a floor mat</a:t>
            </a:r>
          </a:p>
          <a:p>
            <a:pPr marL="114300" lvl="0" indent="0">
              <a:spcAft>
                <a:spcPts val="1200"/>
              </a:spcAft>
              <a:buNone/>
            </a:pPr>
            <a:r>
              <a:rPr lang="en-US" sz="2800" dirty="0"/>
              <a:t>Sits with back support</a:t>
            </a:r>
          </a:p>
          <a:p>
            <a:pPr marL="114300" lvl="0" indent="0">
              <a:spcAft>
                <a:spcPts val="1200"/>
              </a:spcAft>
              <a:buNone/>
            </a:pPr>
            <a:r>
              <a:rPr lang="en-US" sz="2800" dirty="0"/>
              <a:t>Can hold an item. </a:t>
            </a:r>
          </a:p>
          <a:p>
            <a:endParaRPr lang="en-US" dirty="0"/>
          </a:p>
        </p:txBody>
      </p:sp>
    </p:spTree>
    <p:extLst>
      <p:ext uri="{BB962C8B-B14F-4D97-AF65-F5344CB8AC3E}">
        <p14:creationId xmlns:p14="http://schemas.microsoft.com/office/powerpoint/2010/main" val="2176943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5"/>
          <p:cNvSpPr txBox="1">
            <a:spLocks noGrp="1"/>
          </p:cNvSpPr>
          <p:nvPr>
            <p:ph type="title"/>
          </p:nvPr>
        </p:nvSpPr>
        <p:spPr>
          <a:xfrm>
            <a:off x="311700" y="445025"/>
            <a:ext cx="8520600" cy="572700"/>
          </a:xfrm>
        </p:spPr>
        <p:txBody>
          <a:bodyPr spcFirstLastPara="1" wrap="square" lIns="91425" tIns="91425" rIns="91425" bIns="91425" anchor="t" anchorCtr="0">
            <a:noAutofit/>
          </a:bodyPr>
          <a:lstStyle/>
          <a:p>
            <a:pPr lvl="0"/>
            <a:r>
              <a:rPr lang="en-US" sz="3200" dirty="0"/>
              <a:t>Interventions </a:t>
            </a:r>
          </a:p>
        </p:txBody>
      </p:sp>
      <p:sp>
        <p:nvSpPr>
          <p:cNvPr id="423" name="Google Shape;423;p55"/>
          <p:cNvSpPr txBox="1">
            <a:spLocks noGrp="1"/>
          </p:cNvSpPr>
          <p:nvPr>
            <p:ph type="body" idx="1"/>
          </p:nvPr>
        </p:nvSpPr>
        <p:spPr>
          <a:xfrm>
            <a:off x="311700" y="1152475"/>
            <a:ext cx="8520600" cy="3416400"/>
          </a:xfrm>
        </p:spPr>
        <p:txBody>
          <a:bodyPr spcFirstLastPara="1" wrap="square" lIns="91425" tIns="91425" rIns="91425" bIns="91425" anchor="t" anchorCtr="0">
            <a:normAutofit/>
          </a:bodyPr>
          <a:lstStyle/>
          <a:p>
            <a:pPr lvl="0"/>
            <a:r>
              <a:rPr lang="en-US" dirty="0"/>
              <a:t>IEP TEAM: Classroom teacher, SLP, AAC Specialist, OT, PT, O&amp;M, &amp; TVI. </a:t>
            </a:r>
          </a:p>
          <a:p>
            <a:pPr lvl="0"/>
            <a:r>
              <a:rPr lang="en-US" dirty="0"/>
              <a:t>Team collaboration: monthly virtual meetings, use of Google Classroom for parent to refer to or reinforce skills (works well for parent), check-in with parent to see what is working well. </a:t>
            </a:r>
          </a:p>
          <a:p>
            <a:pPr lvl="0"/>
            <a:r>
              <a:rPr lang="en-US" dirty="0"/>
              <a:t>Use of Berry’s preferred items and activities: siblings, balloons, and songs.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D16AD0-3A6C-427B-4BF7-E49E5D211273}"/>
              </a:ext>
            </a:extLst>
          </p:cNvPr>
          <p:cNvSpPr>
            <a:spLocks noGrp="1"/>
          </p:cNvSpPr>
          <p:nvPr>
            <p:ph type="title"/>
          </p:nvPr>
        </p:nvSpPr>
        <p:spPr/>
        <p:txBody>
          <a:bodyPr/>
          <a:lstStyle/>
          <a:p>
            <a:r>
              <a:rPr lang="en-US" dirty="0"/>
              <a:t>Berry &amp; O&amp;M - Beginning</a:t>
            </a:r>
          </a:p>
        </p:txBody>
      </p:sp>
      <p:sp>
        <p:nvSpPr>
          <p:cNvPr id="5" name="Text Placeholder 4">
            <a:extLst>
              <a:ext uri="{FF2B5EF4-FFF2-40B4-BE49-F238E27FC236}">
                <a16:creationId xmlns:a16="http://schemas.microsoft.com/office/drawing/2014/main" id="{7B89DED5-83BB-519F-EE5B-AF76DE1ACD46}"/>
              </a:ext>
            </a:extLst>
          </p:cNvPr>
          <p:cNvSpPr>
            <a:spLocks noGrp="1"/>
          </p:cNvSpPr>
          <p:nvPr>
            <p:ph type="body" idx="1"/>
          </p:nvPr>
        </p:nvSpPr>
        <p:spPr/>
        <p:txBody>
          <a:bodyPr/>
          <a:lstStyle/>
          <a:p>
            <a:r>
              <a:rPr lang="en-US" dirty="0"/>
              <a:t>Preschool: </a:t>
            </a:r>
          </a:p>
        </p:txBody>
      </p:sp>
      <p:sp>
        <p:nvSpPr>
          <p:cNvPr id="6" name="Text Placeholder 5">
            <a:extLst>
              <a:ext uri="{FF2B5EF4-FFF2-40B4-BE49-F238E27FC236}">
                <a16:creationId xmlns:a16="http://schemas.microsoft.com/office/drawing/2014/main" id="{AB03D431-1A2A-1E54-3926-37325E6B560B}"/>
              </a:ext>
            </a:extLst>
          </p:cNvPr>
          <p:cNvSpPr>
            <a:spLocks noGrp="1"/>
          </p:cNvSpPr>
          <p:nvPr>
            <p:ph type="body" idx="2"/>
          </p:nvPr>
        </p:nvSpPr>
        <p:spPr>
          <a:xfrm>
            <a:off x="574766" y="1785103"/>
            <a:ext cx="3836938" cy="2558400"/>
          </a:xfrm>
        </p:spPr>
        <p:txBody>
          <a:bodyPr>
            <a:normAutofit fontScale="92500"/>
          </a:bodyPr>
          <a:lstStyle/>
          <a:p>
            <a:pPr marL="457200" lvl="0" indent="-342900" algn="l" rtl="0">
              <a:spcBef>
                <a:spcPts val="1200"/>
              </a:spcBef>
              <a:spcAft>
                <a:spcPts val="600"/>
              </a:spcAft>
              <a:buSzPts val="1800"/>
              <a:buChar char="●"/>
            </a:pPr>
            <a:r>
              <a:rPr lang="en-US" dirty="0"/>
              <a:t>Consult only </a:t>
            </a:r>
          </a:p>
          <a:p>
            <a:pPr marL="457200" lvl="0" indent="-342900" algn="l" rtl="0">
              <a:spcBef>
                <a:spcPts val="0"/>
              </a:spcBef>
              <a:spcAft>
                <a:spcPts val="600"/>
              </a:spcAft>
              <a:buSzPts val="1800"/>
              <a:buChar char="●"/>
            </a:pPr>
            <a:r>
              <a:rPr lang="en-US" dirty="0"/>
              <a:t>Focus on Orientation</a:t>
            </a:r>
          </a:p>
          <a:p>
            <a:pPr marL="457200" lvl="0" indent="-342900" algn="l" rtl="0">
              <a:spcBef>
                <a:spcPts val="0"/>
              </a:spcBef>
              <a:spcAft>
                <a:spcPts val="600"/>
              </a:spcAft>
              <a:buSzPts val="1800"/>
              <a:buChar char="●"/>
            </a:pPr>
            <a:r>
              <a:rPr lang="en-US" dirty="0"/>
              <a:t>Use of tactile cues</a:t>
            </a:r>
          </a:p>
          <a:p>
            <a:pPr marL="457200" lvl="0" indent="-342900" algn="l" rtl="0">
              <a:spcBef>
                <a:spcPts val="0"/>
              </a:spcBef>
              <a:spcAft>
                <a:spcPts val="600"/>
              </a:spcAft>
              <a:buSzPts val="1800"/>
              <a:buChar char="●"/>
            </a:pPr>
            <a:r>
              <a:rPr lang="en-US" dirty="0"/>
              <a:t>Parent training on descriptive language and body-to-self concepts</a:t>
            </a:r>
          </a:p>
          <a:p>
            <a:pPr>
              <a:spcAft>
                <a:spcPts val="600"/>
              </a:spcAft>
            </a:pPr>
            <a:endParaRPr lang="en-US" dirty="0"/>
          </a:p>
        </p:txBody>
      </p:sp>
      <p:sp>
        <p:nvSpPr>
          <p:cNvPr id="7" name="Text Placeholder 6">
            <a:extLst>
              <a:ext uri="{FF2B5EF4-FFF2-40B4-BE49-F238E27FC236}">
                <a16:creationId xmlns:a16="http://schemas.microsoft.com/office/drawing/2014/main" id="{E87D5169-DFE9-7BE4-F186-0444E181BA73}"/>
              </a:ext>
            </a:extLst>
          </p:cNvPr>
          <p:cNvSpPr>
            <a:spLocks noGrp="1"/>
          </p:cNvSpPr>
          <p:nvPr>
            <p:ph type="body" idx="3"/>
          </p:nvPr>
        </p:nvSpPr>
        <p:spPr/>
        <p:txBody>
          <a:bodyPr/>
          <a:lstStyle/>
          <a:p>
            <a:r>
              <a:rPr lang="en-US" dirty="0"/>
              <a:t>4 years old: </a:t>
            </a:r>
          </a:p>
        </p:txBody>
      </p:sp>
      <p:sp>
        <p:nvSpPr>
          <p:cNvPr id="8" name="Text Placeholder 7">
            <a:extLst>
              <a:ext uri="{FF2B5EF4-FFF2-40B4-BE49-F238E27FC236}">
                <a16:creationId xmlns:a16="http://schemas.microsoft.com/office/drawing/2014/main" id="{91E69704-E02B-71EE-7F2A-BD76A747D943}"/>
              </a:ext>
            </a:extLst>
          </p:cNvPr>
          <p:cNvSpPr>
            <a:spLocks noGrp="1"/>
          </p:cNvSpPr>
          <p:nvPr>
            <p:ph type="body" idx="4"/>
          </p:nvPr>
        </p:nvSpPr>
        <p:spPr/>
        <p:txBody>
          <a:bodyPr>
            <a:normAutofit/>
          </a:bodyPr>
          <a:lstStyle/>
          <a:p>
            <a:pPr marL="457200" lvl="0" indent="-342900" algn="l" rtl="0">
              <a:spcBef>
                <a:spcPts val="1200"/>
              </a:spcBef>
              <a:spcAft>
                <a:spcPts val="600"/>
              </a:spcAft>
              <a:buSzPts val="1800"/>
              <a:buChar char="●"/>
            </a:pPr>
            <a:r>
              <a:rPr lang="en-US" dirty="0"/>
              <a:t>Minimal eye gaze, no tracking/scanning. </a:t>
            </a:r>
          </a:p>
          <a:p>
            <a:pPr indent="-342900">
              <a:spcBef>
                <a:spcPts val="0"/>
              </a:spcBef>
              <a:spcAft>
                <a:spcPts val="600"/>
              </a:spcAft>
              <a:buSzPts val="1800"/>
            </a:pPr>
            <a:r>
              <a:rPr lang="en-US" dirty="0"/>
              <a:t>Short periods of focus</a:t>
            </a:r>
          </a:p>
          <a:p>
            <a:pPr indent="-342900">
              <a:spcBef>
                <a:spcPts val="0"/>
              </a:spcBef>
              <a:spcAft>
                <a:spcPts val="600"/>
              </a:spcAft>
              <a:buSzPts val="1800"/>
            </a:pPr>
            <a:r>
              <a:rPr lang="en-US" dirty="0"/>
              <a:t>Minimal purposeful movement</a:t>
            </a:r>
          </a:p>
          <a:p>
            <a:pPr>
              <a:spcAft>
                <a:spcPts val="600"/>
              </a:spcAft>
            </a:pPr>
            <a:endParaRPr lang="en-US" dirty="0"/>
          </a:p>
        </p:txBody>
      </p:sp>
    </p:spTree>
    <p:extLst>
      <p:ext uri="{BB962C8B-B14F-4D97-AF65-F5344CB8AC3E}">
        <p14:creationId xmlns:p14="http://schemas.microsoft.com/office/powerpoint/2010/main" val="3447514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7"/>
          <p:cNvSpPr txBox="1">
            <a:spLocks noGrp="1"/>
          </p:cNvSpPr>
          <p:nvPr>
            <p:ph type="title"/>
          </p:nvPr>
        </p:nvSpPr>
        <p:spPr/>
        <p:txBody>
          <a:bodyPr spcFirstLastPara="1" wrap="square" lIns="91425" tIns="91425" rIns="91425" bIns="91425" anchor="ctr" anchorCtr="0">
            <a:noAutofit/>
          </a:bodyPr>
          <a:lstStyle/>
          <a:p>
            <a:pPr marL="0" lvl="0" indent="0" rtl="0">
              <a:spcBef>
                <a:spcPts val="0"/>
              </a:spcBef>
              <a:spcAft>
                <a:spcPts val="0"/>
              </a:spcAft>
              <a:buNone/>
            </a:pPr>
            <a:r>
              <a:rPr lang="en" dirty="0"/>
              <a:t>What happened at 5/6 years old</a:t>
            </a:r>
            <a:endParaRPr lang="en-US" dirty="0"/>
          </a:p>
        </p:txBody>
      </p:sp>
      <p:sp>
        <p:nvSpPr>
          <p:cNvPr id="437" name="Google Shape;437;p57"/>
          <p:cNvSpPr txBox="1">
            <a:spLocks noGrp="1"/>
          </p:cNvSpPr>
          <p:nvPr>
            <p:ph type="body" idx="1"/>
          </p:nvPr>
        </p:nvSpPr>
        <p:spPr/>
        <p:txBody>
          <a:bodyPr spcFirstLastPara="1" wrap="square" lIns="91425" tIns="91425" rIns="91425" bIns="91425" anchor="t" anchorCtr="0">
            <a:noAutofit/>
          </a:bodyPr>
          <a:lstStyle/>
          <a:p>
            <a:pPr marL="114300" lvl="0" indent="0" rtl="0">
              <a:lnSpc>
                <a:spcPct val="90000"/>
              </a:lnSpc>
              <a:spcBef>
                <a:spcPts val="1200"/>
              </a:spcBef>
              <a:spcAft>
                <a:spcPts val="600"/>
              </a:spcAft>
              <a:buSzPts val="1800"/>
              <a:buNone/>
            </a:pPr>
            <a:r>
              <a:rPr lang="en" dirty="0"/>
              <a:t>Kinder/1</a:t>
            </a:r>
            <a:r>
              <a:rPr lang="en" baseline="30000" dirty="0"/>
              <a:t>st</a:t>
            </a:r>
            <a:r>
              <a:rPr lang="en" dirty="0"/>
              <a:t> Grade</a:t>
            </a:r>
          </a:p>
          <a:p>
            <a:pPr marL="457200" lvl="0" indent="-342900" rtl="0">
              <a:lnSpc>
                <a:spcPct val="90000"/>
              </a:lnSpc>
              <a:spcBef>
                <a:spcPts val="1200"/>
              </a:spcBef>
              <a:spcAft>
                <a:spcPts val="600"/>
              </a:spcAft>
              <a:buSzPts val="1800"/>
              <a:buChar char="●"/>
            </a:pPr>
            <a:r>
              <a:rPr lang="en" dirty="0"/>
              <a:t>Direct service weekly</a:t>
            </a:r>
            <a:endParaRPr dirty="0"/>
          </a:p>
          <a:p>
            <a:pPr indent="-342900">
              <a:lnSpc>
                <a:spcPct val="90000"/>
              </a:lnSpc>
              <a:spcAft>
                <a:spcPts val="600"/>
              </a:spcAft>
              <a:buSzPts val="1800"/>
            </a:pPr>
            <a:r>
              <a:rPr lang="en">
                <a:latin typeface="Arial"/>
              </a:rPr>
              <a:t>Used </a:t>
            </a:r>
            <a:r>
              <a:rPr lang="en" u="sng" dirty="0">
                <a:latin typeface="Arial"/>
                <a:hlinkClick r:id="rId3"/>
              </a:rPr>
              <a:t>TAPS Body Movements (PDF)</a:t>
            </a:r>
            <a:r>
              <a:rPr lang="en" dirty="0">
                <a:latin typeface="Arial"/>
              </a:rPr>
              <a:t> </a:t>
            </a:r>
            <a:endParaRPr lang="en" dirty="0"/>
          </a:p>
          <a:p>
            <a:pPr marL="457200" lvl="0" indent="-342900" rtl="0">
              <a:lnSpc>
                <a:spcPct val="90000"/>
              </a:lnSpc>
              <a:spcBef>
                <a:spcPts val="0"/>
              </a:spcBef>
              <a:spcAft>
                <a:spcPts val="600"/>
              </a:spcAft>
              <a:buSzPts val="1800"/>
              <a:buChar char="●"/>
            </a:pPr>
            <a:r>
              <a:rPr lang="en" dirty="0"/>
              <a:t>Team </a:t>
            </a:r>
            <a:r>
              <a:rPr lang="en-US" dirty="0"/>
              <a:t>collaboration</a:t>
            </a:r>
            <a:endParaRPr dirty="0"/>
          </a:p>
          <a:p>
            <a:pPr indent="-342900">
              <a:lnSpc>
                <a:spcPct val="90000"/>
              </a:lnSpc>
              <a:spcAft>
                <a:spcPts val="600"/>
              </a:spcAft>
              <a:buSzPts val="1800"/>
            </a:pPr>
            <a:r>
              <a:rPr lang="en-US" u="sng" dirty="0">
                <a:latin typeface="Arial"/>
                <a:hlinkClick r:id="rId4"/>
              </a:rPr>
              <a:t>Sample Lesson (Google Doc)</a:t>
            </a:r>
            <a:endParaRPr dirty="0"/>
          </a:p>
        </p:txBody>
      </p:sp>
      <p:sp>
        <p:nvSpPr>
          <p:cNvPr id="436" name="Google Shape;436;p57"/>
          <p:cNvSpPr txBox="1">
            <a:spLocks noGrp="1"/>
          </p:cNvSpPr>
          <p:nvPr>
            <p:ph type="body" idx="2"/>
          </p:nvPr>
        </p:nvSpPr>
        <p:spPr/>
        <p:txBody>
          <a:bodyPr spcFirstLastPara="1" wrap="square" lIns="91425" tIns="91425" rIns="91425" bIns="91425" anchor="t" anchorCtr="0">
            <a:noAutofit/>
          </a:bodyPr>
          <a:lstStyle/>
          <a:p>
            <a:pPr marL="114300" lvl="0" indent="0" rtl="0">
              <a:lnSpc>
                <a:spcPct val="90000"/>
              </a:lnSpc>
              <a:spcBef>
                <a:spcPts val="1200"/>
              </a:spcBef>
              <a:spcAft>
                <a:spcPts val="600"/>
              </a:spcAft>
              <a:buSzPts val="1800"/>
              <a:buNone/>
            </a:pPr>
            <a:r>
              <a:rPr lang="en" dirty="0"/>
              <a:t>5/6 Years Old</a:t>
            </a:r>
          </a:p>
          <a:p>
            <a:pPr marL="457200" lvl="0" indent="-342900" rtl="0">
              <a:lnSpc>
                <a:spcPct val="90000"/>
              </a:lnSpc>
              <a:spcBef>
                <a:spcPts val="1200"/>
              </a:spcBef>
              <a:spcAft>
                <a:spcPts val="600"/>
              </a:spcAft>
              <a:buSzPts val="1800"/>
              <a:buChar char="●"/>
            </a:pPr>
            <a:r>
              <a:rPr lang="en" dirty="0"/>
              <a:t>Increased eye gaze, latency more obvious </a:t>
            </a:r>
            <a:endParaRPr dirty="0"/>
          </a:p>
          <a:p>
            <a:pPr marL="457200" lvl="0" indent="-342900" rtl="0">
              <a:lnSpc>
                <a:spcPct val="90000"/>
              </a:lnSpc>
              <a:spcBef>
                <a:spcPts val="0"/>
              </a:spcBef>
              <a:spcAft>
                <a:spcPts val="600"/>
              </a:spcAft>
              <a:buSzPts val="1800"/>
              <a:buChar char="●"/>
            </a:pPr>
            <a:r>
              <a:rPr lang="en-US" dirty="0"/>
              <a:t>Longer periods of focus</a:t>
            </a:r>
            <a:endParaRPr dirty="0"/>
          </a:p>
          <a:p>
            <a:pPr marL="457200" lvl="0" indent="-342900" rtl="0">
              <a:lnSpc>
                <a:spcPct val="90000"/>
              </a:lnSpc>
              <a:spcBef>
                <a:spcPts val="0"/>
              </a:spcBef>
              <a:spcAft>
                <a:spcPts val="600"/>
              </a:spcAft>
              <a:buSzPts val="1800"/>
              <a:buChar char="●"/>
            </a:pPr>
            <a:r>
              <a:rPr lang="en" dirty="0"/>
              <a:t>Purposeful movement difficult</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9"/>
          <p:cNvSpPr txBox="1">
            <a:spLocks noGrp="1"/>
          </p:cNvSpPr>
          <p:nvPr>
            <p:ph type="title"/>
          </p:nvPr>
        </p:nvSpPr>
        <p:spPr>
          <a:xfrm>
            <a:off x="754404" y="436097"/>
            <a:ext cx="7765500" cy="727800"/>
          </a:xfrm>
        </p:spPr>
        <p:txBody>
          <a:bodyPr spcFirstLastPara="1" wrap="square" lIns="91425" tIns="91425" rIns="91425" bIns="91425" anchor="ctr" anchorCtr="0">
            <a:normAutofit/>
          </a:bodyPr>
          <a:lstStyle/>
          <a:p>
            <a:pPr marL="0" lvl="0" indent="0" algn="l" rtl="0">
              <a:spcBef>
                <a:spcPts val="0"/>
              </a:spcBef>
              <a:spcAft>
                <a:spcPts val="0"/>
              </a:spcAft>
              <a:buNone/>
            </a:pPr>
            <a:r>
              <a:rPr lang="en" dirty="0"/>
              <a:t>What happened at 7/8 years old</a:t>
            </a:r>
            <a:endParaRPr lang="en-US" dirty="0"/>
          </a:p>
        </p:txBody>
      </p:sp>
      <p:sp>
        <p:nvSpPr>
          <p:cNvPr id="450" name="Google Shape;450;p59"/>
          <p:cNvSpPr txBox="1">
            <a:spLocks noGrp="1"/>
          </p:cNvSpPr>
          <p:nvPr>
            <p:ph type="body" idx="2"/>
          </p:nvPr>
        </p:nvSpPr>
        <p:spPr>
          <a:xfrm>
            <a:off x="754404" y="1292549"/>
            <a:ext cx="3657300" cy="3094255"/>
          </a:xfrm>
        </p:spPr>
        <p:txBody>
          <a:bodyPr spcFirstLastPara="1" wrap="square" lIns="91425" tIns="91425" rIns="91425" bIns="91425" anchor="t" anchorCtr="0">
            <a:normAutofit fontScale="92500" lnSpcReduction="10000"/>
          </a:bodyPr>
          <a:lstStyle/>
          <a:p>
            <a:pPr marL="114300" lvl="0" indent="0" rtl="0">
              <a:lnSpc>
                <a:spcPct val="90000"/>
              </a:lnSpc>
              <a:spcBef>
                <a:spcPts val="1200"/>
              </a:spcBef>
              <a:spcAft>
                <a:spcPts val="600"/>
              </a:spcAft>
              <a:buSzPts val="1800"/>
              <a:buNone/>
            </a:pPr>
            <a:r>
              <a:rPr lang="en" dirty="0"/>
              <a:t>2</a:t>
            </a:r>
            <a:r>
              <a:rPr lang="en" baseline="30000" dirty="0"/>
              <a:t>nd</a:t>
            </a:r>
            <a:r>
              <a:rPr lang="en" dirty="0"/>
              <a:t> Grade</a:t>
            </a:r>
          </a:p>
          <a:p>
            <a:pPr marL="457200">
              <a:lnSpc>
                <a:spcPct val="90000"/>
              </a:lnSpc>
              <a:spcBef>
                <a:spcPts val="1200"/>
              </a:spcBef>
              <a:spcAft>
                <a:spcPts val="600"/>
              </a:spcAft>
              <a:buSzPts val="1800"/>
              <a:buChar char="●"/>
            </a:pPr>
            <a:r>
              <a:rPr lang="en" dirty="0">
                <a:latin typeface="Arial"/>
              </a:rPr>
              <a:t>Expand </a:t>
            </a:r>
            <a:r>
              <a:rPr lang="en-US" u="sng" dirty="0">
                <a:latin typeface="Arial"/>
                <a:hlinkClick r:id="rId3"/>
              </a:rPr>
              <a:t>Body Movement Routines (Google Slides)</a:t>
            </a:r>
            <a:endParaRPr lang="en-US" u="sng"/>
          </a:p>
          <a:p>
            <a:pPr marL="457200">
              <a:lnSpc>
                <a:spcPct val="90000"/>
              </a:lnSpc>
              <a:spcBef>
                <a:spcPts val="0"/>
              </a:spcBef>
              <a:spcAft>
                <a:spcPts val="600"/>
              </a:spcAft>
              <a:buSzPts val="1800"/>
              <a:buChar char="●"/>
            </a:pPr>
            <a:r>
              <a:rPr lang="en" dirty="0"/>
              <a:t>Lots of repetition</a:t>
            </a:r>
            <a:endParaRPr/>
          </a:p>
          <a:p>
            <a:pPr marL="457200" lvl="0" indent="-342900" rtl="0">
              <a:lnSpc>
                <a:spcPct val="90000"/>
              </a:lnSpc>
              <a:spcBef>
                <a:spcPts val="0"/>
              </a:spcBef>
              <a:spcAft>
                <a:spcPts val="600"/>
              </a:spcAft>
              <a:buSzPts val="1800"/>
              <a:buChar char="●"/>
            </a:pPr>
            <a:r>
              <a:rPr lang="en" dirty="0"/>
              <a:t>Spring 2023: Berry able to isolate body part and reach for it.</a:t>
            </a:r>
            <a:endParaRPr dirty="0"/>
          </a:p>
        </p:txBody>
      </p:sp>
      <p:sp>
        <p:nvSpPr>
          <p:cNvPr id="449" name="Google Shape;449;p59"/>
          <p:cNvSpPr txBox="1">
            <a:spLocks noGrp="1"/>
          </p:cNvSpPr>
          <p:nvPr>
            <p:ph type="body" idx="4"/>
          </p:nvPr>
        </p:nvSpPr>
        <p:spPr>
          <a:xfrm>
            <a:off x="4721225" y="1292549"/>
            <a:ext cx="3671400" cy="3094255"/>
          </a:xfrm>
        </p:spPr>
        <p:txBody>
          <a:bodyPr spcFirstLastPara="1" wrap="square" lIns="91425" tIns="91425" rIns="91425" bIns="91425" anchor="t" anchorCtr="0">
            <a:normAutofit lnSpcReduction="10000"/>
          </a:bodyPr>
          <a:lstStyle/>
          <a:p>
            <a:pPr marL="114300" lvl="0" indent="0" rtl="0">
              <a:lnSpc>
                <a:spcPct val="90000"/>
              </a:lnSpc>
              <a:spcBef>
                <a:spcPts val="1200"/>
              </a:spcBef>
              <a:spcAft>
                <a:spcPts val="600"/>
              </a:spcAft>
              <a:buSzPts val="1800"/>
              <a:buNone/>
            </a:pPr>
            <a:r>
              <a:rPr lang="en-US" dirty="0"/>
              <a:t>7/8 Years Old</a:t>
            </a:r>
          </a:p>
          <a:p>
            <a:pPr marL="457200" lvl="0" indent="-342900" rtl="0">
              <a:lnSpc>
                <a:spcPct val="90000"/>
              </a:lnSpc>
              <a:spcBef>
                <a:spcPts val="1200"/>
              </a:spcBef>
              <a:spcAft>
                <a:spcPts val="600"/>
              </a:spcAft>
              <a:buSzPts val="1800"/>
              <a:buChar char="●"/>
            </a:pPr>
            <a:r>
              <a:rPr lang="en-US" dirty="0"/>
              <a:t>Longer eye gaze</a:t>
            </a:r>
          </a:p>
          <a:p>
            <a:pPr marL="457200" lvl="0" indent="-342900" rtl="0">
              <a:lnSpc>
                <a:spcPct val="90000"/>
              </a:lnSpc>
              <a:spcBef>
                <a:spcPts val="0"/>
              </a:spcBef>
              <a:spcAft>
                <a:spcPts val="600"/>
              </a:spcAft>
              <a:buSzPts val="1800"/>
              <a:buChar char="●"/>
            </a:pPr>
            <a:r>
              <a:rPr lang="en-US" dirty="0"/>
              <a:t>Continued Latency</a:t>
            </a:r>
            <a:endParaRPr dirty="0"/>
          </a:p>
          <a:p>
            <a:pPr marL="457200" lvl="0" indent="-342900" rtl="0">
              <a:lnSpc>
                <a:spcPct val="90000"/>
              </a:lnSpc>
              <a:spcBef>
                <a:spcPts val="0"/>
              </a:spcBef>
              <a:spcAft>
                <a:spcPts val="600"/>
              </a:spcAft>
              <a:buSzPts val="1800"/>
              <a:buChar char="●"/>
            </a:pPr>
            <a:r>
              <a:rPr lang="en" dirty="0"/>
              <a:t>Longer periods of regulation</a:t>
            </a:r>
            <a:endParaRPr dirty="0"/>
          </a:p>
          <a:p>
            <a:pPr marL="457200" lvl="0" indent="-342900" rtl="0">
              <a:lnSpc>
                <a:spcPct val="90000"/>
              </a:lnSpc>
              <a:spcBef>
                <a:spcPts val="0"/>
              </a:spcBef>
              <a:spcAft>
                <a:spcPts val="600"/>
              </a:spcAft>
              <a:buSzPts val="1800"/>
              <a:buChar char="●"/>
            </a:pPr>
            <a:r>
              <a:rPr lang="en" dirty="0"/>
              <a:t>Increased purposeful movement</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DB5B-605F-8FBE-9BE5-0A84960B6204}"/>
              </a:ext>
            </a:extLst>
          </p:cNvPr>
          <p:cNvSpPr>
            <a:spLocks noGrp="1"/>
          </p:cNvSpPr>
          <p:nvPr>
            <p:ph type="title"/>
          </p:nvPr>
        </p:nvSpPr>
        <p:spPr/>
        <p:txBody>
          <a:bodyPr>
            <a:normAutofit fontScale="90000"/>
          </a:bodyPr>
          <a:lstStyle/>
          <a:p>
            <a:r>
              <a:rPr lang="en" sz="2800" dirty="0"/>
              <a:t>Berry and O&amp;M  – Video #1</a:t>
            </a:r>
            <a:endParaRPr lang="en-US" dirty="0"/>
          </a:p>
        </p:txBody>
      </p:sp>
      <p:sp>
        <p:nvSpPr>
          <p:cNvPr id="3" name="Text Placeholder 2">
            <a:extLst>
              <a:ext uri="{FF2B5EF4-FFF2-40B4-BE49-F238E27FC236}">
                <a16:creationId xmlns:a16="http://schemas.microsoft.com/office/drawing/2014/main" id="{90BACDA1-5843-3FA5-E190-3B4B5ADB9D19}"/>
              </a:ext>
            </a:extLst>
          </p:cNvPr>
          <p:cNvSpPr>
            <a:spLocks noGrp="1"/>
          </p:cNvSpPr>
          <p:nvPr>
            <p:ph type="body" idx="1"/>
          </p:nvPr>
        </p:nvSpPr>
        <p:spPr/>
        <p:txBody>
          <a:bodyPr/>
          <a:lstStyle/>
          <a:p>
            <a:pPr marL="114300" indent="0" algn="ctr">
              <a:buNone/>
            </a:pPr>
            <a:r>
              <a:rPr lang="en-US" dirty="0"/>
              <a:t>Berry beginning to develop purposeful movement. </a:t>
            </a:r>
          </a:p>
          <a:p>
            <a:pPr marL="114300" indent="0" algn="ctr">
              <a:buNone/>
            </a:pPr>
            <a:r>
              <a:rPr lang="en-US" dirty="0">
                <a:solidFill>
                  <a:schemeClr val="dk1"/>
                </a:solidFill>
                <a:ea typeface="Average"/>
                <a:cs typeface="Average"/>
                <a:sym typeface="Average"/>
              </a:rPr>
              <a:t>Video: </a:t>
            </a:r>
            <a:r>
              <a:rPr lang="en-US" u="sng" dirty="0">
                <a:solidFill>
                  <a:schemeClr val="hlink"/>
                </a:solidFill>
                <a:ea typeface="Average"/>
                <a:cs typeface="Average"/>
                <a:sym typeface="Average"/>
                <a:hlinkClick r:id="rId2"/>
              </a:rPr>
              <a:t>Berry Hearts (YouTube)</a:t>
            </a:r>
            <a:endParaRPr lang="en-US" u="sng" dirty="0">
              <a:solidFill>
                <a:schemeClr val="hlink"/>
              </a:solidFill>
              <a:ea typeface="Average"/>
              <a:cs typeface="Average"/>
              <a:sym typeface="Average"/>
            </a:endParaRPr>
          </a:p>
          <a:p>
            <a:pPr marL="114300" indent="0">
              <a:buNone/>
            </a:pPr>
            <a:endParaRPr lang="en-US" dirty="0">
              <a:solidFill>
                <a:schemeClr val="dk1"/>
              </a:solidFill>
              <a:ea typeface="Average"/>
              <a:cs typeface="Average"/>
              <a:sym typeface="Average"/>
            </a:endParaRPr>
          </a:p>
          <a:p>
            <a:pPr marL="114300" indent="0">
              <a:buNone/>
            </a:pPr>
            <a:r>
              <a:rPr lang="en-US" dirty="0">
                <a:solidFill>
                  <a:schemeClr val="dk1"/>
                </a:solidFill>
                <a:ea typeface="Average"/>
                <a:cs typeface="Average"/>
                <a:sym typeface="Average"/>
              </a:rPr>
              <a:t>Video: Berry is sitting in her chair with her tray. Her mother is recording the video and cannot be seen. Berry is wearing a blue shirt and earrings, her dark hair pulled back, and the black chair harness. She has a G-tube in her left nostril. </a:t>
            </a:r>
          </a:p>
          <a:p>
            <a:pPr marL="114300" indent="0">
              <a:buNone/>
            </a:pPr>
            <a:endParaRPr lang="en-US" dirty="0"/>
          </a:p>
        </p:txBody>
      </p:sp>
    </p:spTree>
    <p:extLst>
      <p:ext uri="{BB962C8B-B14F-4D97-AF65-F5344CB8AC3E}">
        <p14:creationId xmlns:p14="http://schemas.microsoft.com/office/powerpoint/2010/main" val="34988738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343AA-1923-5D3B-72B1-E6E63CD8050F}"/>
              </a:ext>
            </a:extLst>
          </p:cNvPr>
          <p:cNvSpPr>
            <a:spLocks noGrp="1"/>
          </p:cNvSpPr>
          <p:nvPr>
            <p:ph type="title"/>
          </p:nvPr>
        </p:nvSpPr>
        <p:spPr/>
        <p:txBody>
          <a:bodyPr>
            <a:normAutofit fontScale="90000"/>
          </a:bodyPr>
          <a:lstStyle/>
          <a:p>
            <a:r>
              <a:rPr lang="en-US" dirty="0"/>
              <a:t>Berry and O&amp;M – Video #2</a:t>
            </a:r>
          </a:p>
        </p:txBody>
      </p:sp>
      <p:sp>
        <p:nvSpPr>
          <p:cNvPr id="3" name="Text Placeholder 2">
            <a:extLst>
              <a:ext uri="{FF2B5EF4-FFF2-40B4-BE49-F238E27FC236}">
                <a16:creationId xmlns:a16="http://schemas.microsoft.com/office/drawing/2014/main" id="{209621A1-4139-A980-A245-A880DA998697}"/>
              </a:ext>
            </a:extLst>
          </p:cNvPr>
          <p:cNvSpPr>
            <a:spLocks noGrp="1"/>
          </p:cNvSpPr>
          <p:nvPr>
            <p:ph type="body" idx="1"/>
          </p:nvPr>
        </p:nvSpPr>
        <p:spPr/>
        <p:txBody>
          <a:bodyPr>
            <a:normAutofit fontScale="92500"/>
          </a:bodyPr>
          <a:lstStyle/>
          <a:p>
            <a:pPr marL="0" lvl="0" indent="0" algn="ctr">
              <a:lnSpc>
                <a:spcPct val="115000"/>
              </a:lnSpc>
              <a:buNone/>
            </a:pPr>
            <a:r>
              <a:rPr lang="en-US" dirty="0">
                <a:solidFill>
                  <a:schemeClr val="dk1"/>
                </a:solidFill>
                <a:ea typeface="Average"/>
                <a:cs typeface="Arial" panose="020B0604020202020204" pitchFamily="34" charset="0"/>
                <a:sym typeface="Average"/>
              </a:rPr>
              <a:t>After one month, Berry demonstrates </a:t>
            </a:r>
          </a:p>
          <a:p>
            <a:pPr marL="0" lvl="0" indent="0" algn="ctr">
              <a:lnSpc>
                <a:spcPct val="115000"/>
              </a:lnSpc>
              <a:buNone/>
            </a:pPr>
            <a:r>
              <a:rPr lang="en-US" dirty="0">
                <a:solidFill>
                  <a:schemeClr val="dk1"/>
                </a:solidFill>
                <a:ea typeface="Average"/>
                <a:cs typeface="Arial" panose="020B0604020202020204" pitchFamily="34" charset="0"/>
                <a:sym typeface="Average"/>
              </a:rPr>
              <a:t>more purposeful movement </a:t>
            </a:r>
            <a:endParaRPr lang="en-US" sz="1300" dirty="0">
              <a:solidFill>
                <a:schemeClr val="dk1"/>
              </a:solidFill>
              <a:ea typeface="Average"/>
              <a:cs typeface="Arial" panose="020B0604020202020204" pitchFamily="34" charset="0"/>
              <a:sym typeface="Average"/>
            </a:endParaRPr>
          </a:p>
          <a:p>
            <a:pPr marL="0" lvl="0" indent="0" algn="ctr">
              <a:lnSpc>
                <a:spcPct val="115000"/>
              </a:lnSpc>
              <a:buNone/>
            </a:pPr>
            <a:r>
              <a:rPr lang="en-US" dirty="0">
                <a:solidFill>
                  <a:schemeClr val="dk1"/>
                </a:solidFill>
                <a:ea typeface="Average"/>
                <a:cs typeface="Arial" panose="020B0604020202020204" pitchFamily="34" charset="0"/>
                <a:sym typeface="Average"/>
              </a:rPr>
              <a:t>Video: </a:t>
            </a:r>
            <a:r>
              <a:rPr lang="en-US" u="sng" dirty="0">
                <a:solidFill>
                  <a:schemeClr val="hlink"/>
                </a:solidFill>
                <a:ea typeface="Average"/>
                <a:cs typeface="Arial" panose="020B0604020202020204" pitchFamily="34" charset="0"/>
                <a:sym typeface="Average"/>
                <a:hlinkClick r:id="rId2"/>
              </a:rPr>
              <a:t>Berry Shamrocks (YouTube)</a:t>
            </a:r>
            <a:endParaRPr lang="en-US" dirty="0">
              <a:solidFill>
                <a:schemeClr val="dk1"/>
              </a:solidFill>
              <a:ea typeface="Average"/>
              <a:cs typeface="Arial" panose="020B0604020202020204" pitchFamily="34" charset="0"/>
              <a:sym typeface="Average"/>
            </a:endParaRPr>
          </a:p>
          <a:p>
            <a:pPr marL="0" lvl="0" indent="0" algn="ctr">
              <a:lnSpc>
                <a:spcPct val="115000"/>
              </a:lnSpc>
              <a:buNone/>
            </a:pPr>
            <a:endParaRPr lang="en-US" sz="1600" dirty="0">
              <a:solidFill>
                <a:schemeClr val="dk1"/>
              </a:solidFill>
              <a:ea typeface="Average"/>
              <a:cs typeface="Arial" panose="020B0604020202020204" pitchFamily="34" charset="0"/>
              <a:sym typeface="Average"/>
            </a:endParaRPr>
          </a:p>
          <a:p>
            <a:pPr marL="0" lvl="0" indent="0">
              <a:lnSpc>
                <a:spcPct val="115000"/>
              </a:lnSpc>
              <a:buNone/>
            </a:pPr>
            <a:r>
              <a:rPr lang="en-US" dirty="0">
                <a:solidFill>
                  <a:schemeClr val="dk1"/>
                </a:solidFill>
                <a:ea typeface="Average"/>
                <a:cs typeface="Arial" panose="020B0604020202020204" pitchFamily="34" charset="0"/>
                <a:sym typeface="Average"/>
              </a:rPr>
              <a:t>Video: Berry is sitting in her chair with her black chair harness. She is wearing a colorful sleeveless shirt, her dark hair is pulled back, and she has a G-tube in her left nostril. She is smiling. The shamrock is white paper cut out with green ink. </a:t>
            </a:r>
          </a:p>
          <a:p>
            <a:pPr marL="114300" indent="0">
              <a:buNone/>
            </a:pPr>
            <a:endParaRPr lang="en-US" dirty="0"/>
          </a:p>
        </p:txBody>
      </p:sp>
    </p:spTree>
    <p:extLst>
      <p:ext uri="{BB962C8B-B14F-4D97-AF65-F5344CB8AC3E}">
        <p14:creationId xmlns:p14="http://schemas.microsoft.com/office/powerpoint/2010/main" val="253542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5A23-8858-8934-F0A8-A6821B0B45B4}"/>
              </a:ext>
            </a:extLst>
          </p:cNvPr>
          <p:cNvSpPr>
            <a:spLocks noGrp="1"/>
          </p:cNvSpPr>
          <p:nvPr>
            <p:ph type="title"/>
          </p:nvPr>
        </p:nvSpPr>
        <p:spPr/>
        <p:txBody>
          <a:bodyPr>
            <a:normAutofit fontScale="90000"/>
          </a:bodyPr>
          <a:lstStyle/>
          <a:p>
            <a:r>
              <a:rPr lang="en-US" dirty="0">
                <a:latin typeface="Arial"/>
                <a:cs typeface="Arial"/>
              </a:rPr>
              <a:t>Proprioception: What our body is doing at any point in time.</a:t>
            </a:r>
            <a:endParaRPr lang="en-US" dirty="0">
              <a:solidFill>
                <a:srgbClr val="000000"/>
              </a:solidFill>
              <a:latin typeface="Arial"/>
              <a:cs typeface="Arial"/>
            </a:endParaRPr>
          </a:p>
          <a:p>
            <a:endParaRPr lang="en-US" dirty="0"/>
          </a:p>
        </p:txBody>
      </p:sp>
      <p:sp>
        <p:nvSpPr>
          <p:cNvPr id="3" name="Text Placeholder 2">
            <a:extLst>
              <a:ext uri="{FF2B5EF4-FFF2-40B4-BE49-F238E27FC236}">
                <a16:creationId xmlns:a16="http://schemas.microsoft.com/office/drawing/2014/main" id="{74DBA6B7-2C13-B023-2FEA-D6AA7322B1CD}"/>
              </a:ext>
            </a:extLst>
          </p:cNvPr>
          <p:cNvSpPr>
            <a:spLocks noGrp="1"/>
          </p:cNvSpPr>
          <p:nvPr>
            <p:ph type="body" idx="1"/>
          </p:nvPr>
        </p:nvSpPr>
        <p:spPr>
          <a:xfrm>
            <a:off x="311700" y="1616145"/>
            <a:ext cx="3999900" cy="3416400"/>
          </a:xfrm>
        </p:spPr>
        <p:txBody>
          <a:bodyPr/>
          <a:lstStyle/>
          <a:p>
            <a:pPr marL="139700" indent="0">
              <a:spcAft>
                <a:spcPts val="500"/>
              </a:spcAft>
              <a:buNone/>
            </a:pPr>
            <a:r>
              <a:rPr lang="en-US" b="1" dirty="0">
                <a:latin typeface="Arial"/>
              </a:rPr>
              <a:t>Orientation</a:t>
            </a:r>
            <a:endParaRPr lang="en-US" b="1" dirty="0"/>
          </a:p>
          <a:p>
            <a:pPr marL="139700" indent="0">
              <a:spcAft>
                <a:spcPts val="500"/>
              </a:spcAft>
              <a:buNone/>
            </a:pPr>
            <a:r>
              <a:rPr lang="en" dirty="0">
                <a:solidFill>
                  <a:schemeClr val="tx1"/>
                </a:solidFill>
                <a:latin typeface="Arial"/>
                <a:cs typeface="Arial"/>
              </a:rPr>
              <a:t>Use of an individual’s remaining senses to determine their location in an environment</a:t>
            </a:r>
            <a:endParaRPr lang="en-US" dirty="0">
              <a:solidFill>
                <a:schemeClr val="tx1"/>
              </a:solidFill>
              <a:latin typeface="Arial"/>
            </a:endParaRPr>
          </a:p>
          <a:p>
            <a:pPr marL="139700" indent="0">
              <a:spcAft>
                <a:spcPts val="500"/>
              </a:spcAft>
              <a:buNone/>
            </a:pPr>
            <a:endParaRPr lang="en-US" dirty="0"/>
          </a:p>
        </p:txBody>
      </p:sp>
      <p:sp>
        <p:nvSpPr>
          <p:cNvPr id="4" name="Text Placeholder 3">
            <a:extLst>
              <a:ext uri="{FF2B5EF4-FFF2-40B4-BE49-F238E27FC236}">
                <a16:creationId xmlns:a16="http://schemas.microsoft.com/office/drawing/2014/main" id="{1270A448-DAC2-2494-0E34-D1A2AA2C0A6B}"/>
              </a:ext>
            </a:extLst>
          </p:cNvPr>
          <p:cNvSpPr>
            <a:spLocks noGrp="1"/>
          </p:cNvSpPr>
          <p:nvPr>
            <p:ph type="body" idx="2"/>
          </p:nvPr>
        </p:nvSpPr>
        <p:spPr>
          <a:xfrm>
            <a:off x="4756919" y="1616145"/>
            <a:ext cx="3999900" cy="3416400"/>
          </a:xfrm>
        </p:spPr>
        <p:txBody>
          <a:bodyPr/>
          <a:lstStyle/>
          <a:p>
            <a:pPr marL="139700" indent="0">
              <a:spcAft>
                <a:spcPts val="500"/>
              </a:spcAft>
              <a:buNone/>
            </a:pPr>
            <a:r>
              <a:rPr lang="en-US" b="1" dirty="0">
                <a:latin typeface="Arial"/>
              </a:rPr>
              <a:t>Mobility</a:t>
            </a:r>
            <a:endParaRPr lang="en-US" b="1" dirty="0"/>
          </a:p>
          <a:p>
            <a:pPr marL="139700" indent="0">
              <a:buNone/>
            </a:pPr>
            <a:r>
              <a:rPr lang="en-US" dirty="0">
                <a:solidFill>
                  <a:schemeClr val="tx1"/>
                </a:solidFill>
                <a:latin typeface="Arial"/>
                <a:cs typeface="Arial"/>
              </a:rPr>
              <a:t>Use of an individual’s remaining senses to determine their location in an environment</a:t>
            </a:r>
            <a:endParaRPr lang="en-US" dirty="0">
              <a:solidFill>
                <a:schemeClr val="tx1"/>
              </a:solidFill>
              <a:latin typeface="Arial"/>
            </a:endParaRPr>
          </a:p>
        </p:txBody>
      </p:sp>
    </p:spTree>
    <p:extLst>
      <p:ext uri="{BB962C8B-B14F-4D97-AF65-F5344CB8AC3E}">
        <p14:creationId xmlns:p14="http://schemas.microsoft.com/office/powerpoint/2010/main" val="31116889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Testimonial from parent </a:t>
            </a:r>
            <a:endParaRPr sz="3200" dirty="0"/>
          </a:p>
        </p:txBody>
      </p:sp>
      <p:sp>
        <p:nvSpPr>
          <p:cNvPr id="478" name="Google Shape;478;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spcBef>
                <a:spcPts val="1200"/>
              </a:spcBef>
              <a:spcAft>
                <a:spcPts val="0"/>
              </a:spcAft>
              <a:buNone/>
            </a:pPr>
            <a:r>
              <a:rPr lang="en" sz="2600" dirty="0"/>
              <a:t>“I am incredibly grateful to O&amp;M therapy. It has been a life changer for Berry and our family. She has been able to discover so many things about her body</a:t>
            </a:r>
            <a:r>
              <a:rPr lang="en-US" sz="2600" dirty="0"/>
              <a:t>, movement,</a:t>
            </a:r>
            <a:r>
              <a:rPr lang="en" sz="2600" dirty="0"/>
              <a:t> and space.”   </a:t>
            </a:r>
            <a:endParaRPr sz="2600"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What's happening in your district/county?</a:t>
            </a:r>
            <a:endParaRPr sz="3200" dirty="0"/>
          </a:p>
        </p:txBody>
      </p:sp>
      <p:sp>
        <p:nvSpPr>
          <p:cNvPr id="484" name="Google Shape;484;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Font typeface="Arial"/>
              <a:buChar char="●"/>
            </a:pPr>
            <a:r>
              <a:rPr lang="en" dirty="0">
                <a:latin typeface="Arial"/>
                <a:ea typeface="Arial"/>
                <a:cs typeface="Arial"/>
                <a:sym typeface="Arial"/>
              </a:rPr>
              <a:t>Are you qualifying/not qualifying these students?</a:t>
            </a:r>
            <a:endParaRPr dirty="0">
              <a:latin typeface="Arial"/>
              <a:ea typeface="Arial"/>
              <a:cs typeface="Arial"/>
              <a:sym typeface="Arial"/>
            </a:endParaRPr>
          </a:p>
          <a:p>
            <a:pPr marL="457200" lvl="0" indent="-336550" algn="l" rtl="0">
              <a:spcBef>
                <a:spcPts val="1000"/>
              </a:spcBef>
              <a:spcAft>
                <a:spcPts val="1000"/>
              </a:spcAft>
              <a:buSzPts val="1700"/>
              <a:buFont typeface="Arial"/>
              <a:buChar char="●"/>
            </a:pPr>
            <a:r>
              <a:rPr lang="en" dirty="0">
                <a:latin typeface="Arial"/>
                <a:ea typeface="Arial"/>
                <a:cs typeface="Arial"/>
                <a:sym typeface="Arial"/>
              </a:rPr>
              <a:t>How are these students being served? </a:t>
            </a:r>
          </a:p>
          <a:p>
            <a:pPr marL="457200" lvl="0" indent="-336550" algn="l" rtl="0">
              <a:spcBef>
                <a:spcPts val="1000"/>
              </a:spcBef>
              <a:spcAft>
                <a:spcPts val="1000"/>
              </a:spcAft>
              <a:buSzPts val="1700"/>
              <a:buFont typeface="Arial"/>
              <a:buChar char="●"/>
            </a:pPr>
            <a:r>
              <a:rPr lang="en" dirty="0">
                <a:latin typeface="Arial"/>
                <a:ea typeface="Arial"/>
                <a:cs typeface="Arial"/>
                <a:sym typeface="Arial"/>
              </a:rPr>
              <a:t>Who is providing services?</a:t>
            </a:r>
          </a:p>
          <a:p>
            <a:pPr marL="457200" lvl="0" indent="-336550" algn="l" rtl="0">
              <a:spcBef>
                <a:spcPts val="1000"/>
              </a:spcBef>
              <a:spcAft>
                <a:spcPts val="1000"/>
              </a:spcAft>
              <a:buSzPts val="1700"/>
              <a:buFont typeface="Arial"/>
              <a:buChar char="●"/>
            </a:pPr>
            <a:r>
              <a:rPr lang="en" dirty="0">
                <a:latin typeface="Arial"/>
                <a:ea typeface="Arial"/>
                <a:cs typeface="Arial"/>
                <a:sym typeface="Arial"/>
              </a:rPr>
              <a:t>Do your administrators support qualifying these students?</a:t>
            </a:r>
            <a:endParaRPr dirty="0"/>
          </a:p>
        </p:txBody>
      </p:sp>
      <p:pic>
        <p:nvPicPr>
          <p:cNvPr id="485" name="Google Shape;485;p65">
            <a:extLst>
              <a:ext uri="{C183D7F6-B498-43B3-948B-1728B52AA6E4}">
                <adec:decorative xmlns:adec="http://schemas.microsoft.com/office/drawing/2017/decorative" val="1"/>
              </a:ext>
            </a:extLst>
          </p:cNvPr>
          <p:cNvPicPr preferRelativeResize="0">
            <a:picLocks noChangeAspect="1"/>
          </p:cNvPicPr>
          <p:nvPr/>
        </p:nvPicPr>
        <p:blipFill>
          <a:blip r:embed="rId3">
            <a:alphaModFix/>
          </a:blip>
          <a:stretch>
            <a:fillRect/>
          </a:stretch>
        </p:blipFill>
        <p:spPr>
          <a:xfrm>
            <a:off x="7442522" y="3385711"/>
            <a:ext cx="821980" cy="153414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A7015-C1DA-6C7B-07E2-4CC77BF8AAD5}"/>
              </a:ext>
            </a:extLst>
          </p:cNvPr>
          <p:cNvSpPr>
            <a:spLocks noGrp="1"/>
          </p:cNvSpPr>
          <p:nvPr>
            <p:ph type="title"/>
          </p:nvPr>
        </p:nvSpPr>
        <p:spPr/>
        <p:txBody>
          <a:bodyPr>
            <a:normAutofit fontScale="90000"/>
          </a:bodyPr>
          <a:lstStyle/>
          <a:p>
            <a:r>
              <a:rPr lang="en-US" dirty="0"/>
              <a:t>Key Ideas</a:t>
            </a:r>
          </a:p>
        </p:txBody>
      </p:sp>
      <p:sp>
        <p:nvSpPr>
          <p:cNvPr id="3" name="Text Placeholder 2">
            <a:extLst>
              <a:ext uri="{FF2B5EF4-FFF2-40B4-BE49-F238E27FC236}">
                <a16:creationId xmlns:a16="http://schemas.microsoft.com/office/drawing/2014/main" id="{D63B1C2C-FEFC-82D0-3A89-41E8E7E553F4}"/>
              </a:ext>
            </a:extLst>
          </p:cNvPr>
          <p:cNvSpPr>
            <a:spLocks noGrp="1"/>
          </p:cNvSpPr>
          <p:nvPr>
            <p:ph type="body" idx="1"/>
          </p:nvPr>
        </p:nvSpPr>
        <p:spPr/>
        <p:txBody>
          <a:bodyPr/>
          <a:lstStyle/>
          <a:p>
            <a:r>
              <a:rPr lang="en-US" dirty="0"/>
              <a:t>Routine</a:t>
            </a:r>
          </a:p>
          <a:p>
            <a:r>
              <a:rPr lang="en-US" dirty="0"/>
              <a:t>Wait Time</a:t>
            </a:r>
          </a:p>
          <a:p>
            <a:r>
              <a:rPr lang="en-US" dirty="0"/>
              <a:t>Charting</a:t>
            </a:r>
          </a:p>
          <a:p>
            <a:r>
              <a:rPr lang="en-US" dirty="0"/>
              <a:t>Repetition</a:t>
            </a:r>
          </a:p>
          <a:p>
            <a:r>
              <a:rPr lang="en-US" dirty="0"/>
              <a:t>Teamwork </a:t>
            </a:r>
          </a:p>
        </p:txBody>
      </p:sp>
    </p:spTree>
    <p:extLst>
      <p:ext uri="{BB962C8B-B14F-4D97-AF65-F5344CB8AC3E}">
        <p14:creationId xmlns:p14="http://schemas.microsoft.com/office/powerpoint/2010/main" val="4271015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Additional Resources</a:t>
            </a:r>
            <a:endParaRPr sz="3200" dirty="0"/>
          </a:p>
        </p:txBody>
      </p:sp>
      <p:sp>
        <p:nvSpPr>
          <p:cNvPr id="503" name="Google Shape;503;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a:buFont typeface="Arial"/>
              <a:buChar char="●"/>
            </a:pPr>
            <a:r>
              <a:rPr lang="en" u="sng" dirty="0">
                <a:latin typeface="Arial"/>
                <a:ea typeface="Arial"/>
                <a:cs typeface="Arial"/>
                <a:sym typeface="Arial"/>
                <a:hlinkClick r:id="rId3"/>
              </a:rPr>
              <a:t>What's in Your Assessment Toolbox? (Google Doc)</a:t>
            </a:r>
            <a:r>
              <a:rPr lang="en" u="sng" dirty="0">
                <a:latin typeface="Arial"/>
                <a:ea typeface="Arial"/>
                <a:cs typeface="Arial"/>
                <a:sym typeface="Arial"/>
              </a:rPr>
              <a:t> </a:t>
            </a:r>
            <a:endParaRPr lang="en" dirty="0">
              <a:latin typeface="Arial"/>
              <a:ea typeface="Arial"/>
              <a:cs typeface="Arial"/>
            </a:endParaRPr>
          </a:p>
          <a:p>
            <a:pPr>
              <a:spcBef>
                <a:spcPts val="1000"/>
              </a:spcBef>
              <a:buFont typeface="Arial"/>
              <a:buChar char="●"/>
            </a:pPr>
            <a:r>
              <a:rPr lang="en" u="sng" dirty="0">
                <a:latin typeface="Arial"/>
                <a:ea typeface="Arial"/>
                <a:cs typeface="Arial"/>
                <a:sym typeface="Arial"/>
                <a:hlinkClick r:id="rId4"/>
              </a:rPr>
              <a:t>Keys to Educational Success (APH)</a:t>
            </a:r>
            <a:r>
              <a:rPr lang="en" dirty="0">
                <a:latin typeface="Arial"/>
                <a:ea typeface="Arial"/>
                <a:cs typeface="Arial"/>
                <a:sym typeface="Arial"/>
              </a:rPr>
              <a:t> </a:t>
            </a:r>
            <a:endParaRPr dirty="0">
              <a:latin typeface="Arial"/>
              <a:ea typeface="Arial"/>
              <a:cs typeface="Arial"/>
              <a:sym typeface="Arial"/>
            </a:endParaRPr>
          </a:p>
          <a:p>
            <a:pPr>
              <a:spcBef>
                <a:spcPts val="1000"/>
              </a:spcBef>
              <a:buFont typeface="Arial"/>
              <a:buChar char="●"/>
            </a:pPr>
            <a:r>
              <a:rPr lang="en" u="sng" dirty="0">
                <a:latin typeface="Arial"/>
                <a:ea typeface="Arial"/>
                <a:cs typeface="Arial"/>
                <a:sym typeface="Arial"/>
                <a:hlinkClick r:id="rId5"/>
              </a:rPr>
              <a:t>Games that Enhance the O&amp;M Experience for Children (PDRIB)</a:t>
            </a:r>
            <a:r>
              <a:rPr lang="en" u="sng" dirty="0">
                <a:latin typeface="Arial"/>
                <a:ea typeface="Arial"/>
                <a:cs typeface="Arial"/>
                <a:sym typeface="Arial"/>
              </a:rPr>
              <a:t> </a:t>
            </a:r>
            <a:endParaRPr dirty="0">
              <a:latin typeface="Arial"/>
              <a:ea typeface="Arial"/>
              <a:cs typeface="Arial"/>
              <a:sym typeface="Arial"/>
            </a:endParaRPr>
          </a:p>
          <a:p>
            <a:pPr>
              <a:spcBef>
                <a:spcPts val="1000"/>
              </a:spcBef>
              <a:buFont typeface="Arial"/>
              <a:buChar char="●"/>
            </a:pPr>
            <a:r>
              <a:rPr lang="en" u="sng" dirty="0">
                <a:latin typeface="Arial"/>
                <a:ea typeface="Arial"/>
                <a:cs typeface="Arial"/>
                <a:sym typeface="Arial"/>
                <a:hlinkClick r:id="rId6"/>
              </a:rPr>
              <a:t>Foundations of Orientation and Mobilty, 4th Edition, Volume II (APH)</a:t>
            </a:r>
            <a:endParaRPr lang="en" dirty="0">
              <a:latin typeface="Arial"/>
              <a:ea typeface="Arial"/>
              <a:cs typeface="Arial"/>
            </a:endParaRPr>
          </a:p>
          <a:p>
            <a:pPr>
              <a:spcBef>
                <a:spcPts val="1000"/>
              </a:spcBef>
              <a:spcAft>
                <a:spcPts val="1000"/>
              </a:spcAft>
              <a:buFont typeface="Arial"/>
              <a:buChar char="●"/>
            </a:pPr>
            <a:r>
              <a:rPr lang="en" u="sng" dirty="0">
                <a:latin typeface="Arial"/>
                <a:ea typeface="Arial"/>
                <a:cs typeface="Arial"/>
                <a:sym typeface="Arial"/>
                <a:hlinkClick r:id="rId7"/>
              </a:rPr>
              <a:t>Basic Orientation and Mobility for Children with Multiple disabilities: A Starting Point (Perla &amp; Ducret, n.d.)</a:t>
            </a:r>
            <a:r>
              <a:rPr lang="en" dirty="0">
                <a:latin typeface="Arial"/>
                <a:ea typeface="Arial"/>
                <a:cs typeface="Arial"/>
                <a:sym typeface="Arial"/>
              </a:rPr>
              <a:t> </a:t>
            </a:r>
            <a:endParaRPr lang="en" dirty="0">
              <a:latin typeface="Arial"/>
              <a:ea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B9D0E4-32BE-B851-7067-7B9CC90A69D1}"/>
              </a:ext>
            </a:extLst>
          </p:cNvPr>
          <p:cNvSpPr>
            <a:spLocks noGrp="1"/>
          </p:cNvSpPr>
          <p:nvPr>
            <p:ph type="title"/>
          </p:nvPr>
        </p:nvSpPr>
        <p:spPr>
          <a:xfrm>
            <a:off x="490249" y="526350"/>
            <a:ext cx="8106903" cy="4090800"/>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a:normAutofit fontScale="90000"/>
          </a:bodyPr>
          <a:lstStyle/>
          <a:p>
            <a:pPr algn="ctr"/>
            <a:br>
              <a:rPr lang="en-US" sz="4000" dirty="0">
                <a:latin typeface="+mj-lt"/>
              </a:rPr>
            </a:br>
            <a:br>
              <a:rPr lang="en-US" sz="4000" dirty="0">
                <a:latin typeface="+mj-lt"/>
              </a:rPr>
            </a:br>
            <a:br>
              <a:rPr lang="en-US" sz="4000" dirty="0">
                <a:latin typeface="+mj-lt"/>
              </a:rPr>
            </a:br>
            <a:br>
              <a:rPr lang="en-US" sz="4000" dirty="0">
                <a:solidFill>
                  <a:schemeClr val="bg1"/>
                </a:solidFill>
                <a:latin typeface="+mj-lt"/>
              </a:rPr>
            </a:br>
            <a:r>
              <a:rPr lang="en-US" sz="4000" dirty="0">
                <a:solidFill>
                  <a:srgbClr val="002060"/>
                </a:solidFill>
                <a:latin typeface="+mj-lt"/>
              </a:rPr>
              <a:t>65% of school-age students who are visually impaired have visual and multiple impairments.</a:t>
            </a:r>
            <a:br>
              <a:rPr lang="en-US" sz="4000" dirty="0">
                <a:solidFill>
                  <a:srgbClr val="002060"/>
                </a:solidFill>
                <a:latin typeface="+mj-lt"/>
              </a:rPr>
            </a:br>
            <a:br>
              <a:rPr lang="en-US" sz="4000" dirty="0">
                <a:latin typeface="+mj-lt"/>
              </a:rPr>
            </a:br>
            <a:br>
              <a:rPr lang="en-US" sz="4000" dirty="0">
                <a:latin typeface="+mj-lt"/>
              </a:rPr>
            </a:br>
            <a:r>
              <a:rPr lang="en-US" sz="2700" dirty="0">
                <a:solidFill>
                  <a:schemeClr val="bg1"/>
                </a:solidFill>
                <a:latin typeface="+mn-lt"/>
              </a:rPr>
              <a:t> (Dote-Kwan, Chen, &amp; Hughes, 2001; Hatton, 2001)</a:t>
            </a:r>
            <a:br>
              <a:rPr lang="en-US" sz="4800" dirty="0">
                <a:solidFill>
                  <a:schemeClr val="bg1"/>
                </a:solidFill>
                <a:latin typeface="Average"/>
                <a:ea typeface="Average"/>
                <a:cs typeface="Average"/>
                <a:sym typeface="Average"/>
              </a:rPr>
            </a:br>
            <a:br>
              <a:rPr lang="en-US" sz="4800" dirty="0"/>
            </a:br>
            <a:endParaRPr lang="en-US" dirty="0">
              <a:latin typeface="+mj-lt"/>
            </a:endParaRPr>
          </a:p>
        </p:txBody>
      </p:sp>
    </p:spTree>
    <p:extLst>
      <p:ext uri="{BB962C8B-B14F-4D97-AF65-F5344CB8AC3E}">
        <p14:creationId xmlns:p14="http://schemas.microsoft.com/office/powerpoint/2010/main" val="374581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1700" y="445025"/>
            <a:ext cx="8520600" cy="572700"/>
          </a:xfrm>
        </p:spPr>
        <p:txBody>
          <a:bodyPr spcFirstLastPara="1" wrap="square" lIns="91425" tIns="91425" rIns="91425" bIns="91425" anchor="t" anchorCtr="0">
            <a:normAutofit fontScale="90000"/>
          </a:bodyPr>
          <a:lstStyle/>
          <a:p>
            <a:pPr lvl="0"/>
            <a:r>
              <a:rPr lang="es-ES" sz="3600" dirty="0">
                <a:latin typeface="Arial"/>
                <a:sym typeface="Verdana"/>
                <a:hlinkClick r:id="rId3"/>
              </a:rPr>
              <a:t>IDEA (Sec. 300.34 [c] [7]):</a:t>
            </a:r>
            <a:endParaRPr lang="en-US" sz="3600" dirty="0">
              <a:latin typeface="Arial"/>
              <a:sym typeface="Verdana"/>
              <a:hlinkClick r:id="rId3"/>
            </a:endParaRPr>
          </a:p>
          <a:p>
            <a:pPr lvl="0"/>
            <a:endParaRPr lang="en-US" dirty="0"/>
          </a:p>
        </p:txBody>
      </p:sp>
      <p:sp>
        <p:nvSpPr>
          <p:cNvPr id="134" name="Google Shape;134;p21"/>
          <p:cNvSpPr txBox="1">
            <a:spLocks noGrp="1"/>
          </p:cNvSpPr>
          <p:nvPr>
            <p:ph type="body" idx="1"/>
          </p:nvPr>
        </p:nvSpPr>
        <p:spPr>
          <a:xfrm>
            <a:off x="311150" y="1282700"/>
            <a:ext cx="8521700" cy="3416300"/>
          </a:xfrm>
        </p:spPr>
        <p:txBody>
          <a:bodyPr spcFirstLastPara="1" wrap="square" lIns="91425" tIns="91425" rIns="91425" bIns="91425" anchor="t" anchorCtr="0">
            <a:noAutofit/>
          </a:bodyPr>
          <a:lstStyle/>
          <a:p>
            <a:pPr marL="114300" lvl="0" indent="0">
              <a:buNone/>
            </a:pPr>
            <a:r>
              <a:rPr lang="en-US" dirty="0">
                <a:sym typeface="Arial"/>
              </a:rPr>
              <a:t>O&amp;M is a related service </a:t>
            </a:r>
          </a:p>
          <a:p>
            <a:pPr marL="114300" lvl="0" indent="0">
              <a:buNone/>
            </a:pPr>
            <a:r>
              <a:rPr lang="en-US" dirty="0">
                <a:sym typeface="Arial"/>
              </a:rPr>
              <a:t>(ii) Including</a:t>
            </a:r>
          </a:p>
          <a:p>
            <a:pPr marL="114300" lvl="0" indent="0">
              <a:buNone/>
            </a:pPr>
            <a:r>
              <a:rPr lang="en-US" dirty="0">
                <a:sym typeface="Arial"/>
              </a:rPr>
              <a:t>	(A) Spatial and environmental concepts</a:t>
            </a:r>
          </a:p>
          <a:p>
            <a:pPr marL="114300" lvl="0" indent="0">
              <a:buNone/>
            </a:pPr>
            <a:r>
              <a:rPr lang="en-US" dirty="0">
                <a:sym typeface="Arial"/>
              </a:rPr>
              <a:t>	(B) Use of a long cane or a service animal </a:t>
            </a:r>
          </a:p>
          <a:p>
            <a:pPr marL="114300" lvl="0" indent="0">
              <a:buNone/>
            </a:pPr>
            <a:r>
              <a:rPr lang="en-US" dirty="0">
                <a:sym typeface="Arial"/>
              </a:rPr>
              <a:t>	(C) use of remaining vision and distance low vision </a:t>
            </a:r>
          </a:p>
          <a:p>
            <a:pPr marL="114300" lvl="0" indent="0">
              <a:buNone/>
            </a:pPr>
            <a:r>
              <a:rPr lang="en-US" dirty="0">
                <a:sym typeface="Arial"/>
              </a:rPr>
              <a:t>	      aids</a:t>
            </a:r>
          </a:p>
          <a:p>
            <a:pPr marL="114300" lvl="0" indent="0">
              <a:buNone/>
            </a:pPr>
            <a:r>
              <a:rPr lang="en-US" dirty="0">
                <a:sym typeface="Arial"/>
              </a:rPr>
              <a:t>	(D) Other concepts, techniques, and tools.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311700" y="445025"/>
            <a:ext cx="8520600" cy="572700"/>
          </a:xfrm>
        </p:spPr>
        <p:txBody>
          <a:bodyPr spcFirstLastPara="1" wrap="square" lIns="91425" tIns="91425" rIns="91425" bIns="91425" anchor="t" anchorCtr="0">
            <a:noAutofit/>
          </a:bodyPr>
          <a:lstStyle/>
          <a:p>
            <a:r>
              <a:rPr lang="en-US" sz="3200" dirty="0">
                <a:latin typeface="Arial"/>
                <a:hlinkClick r:id="rId3"/>
              </a:rPr>
              <a:t>AB-947 (California Legislative Information)</a:t>
            </a:r>
            <a:endParaRPr lang="en-US" sz="3200" dirty="0"/>
          </a:p>
        </p:txBody>
      </p:sp>
      <p:sp>
        <p:nvSpPr>
          <p:cNvPr id="140" name="Google Shape;140;p22"/>
          <p:cNvSpPr txBox="1">
            <a:spLocks noGrp="1"/>
          </p:cNvSpPr>
          <p:nvPr>
            <p:ph type="body" idx="1"/>
          </p:nvPr>
        </p:nvSpPr>
        <p:spPr>
          <a:xfrm>
            <a:off x="311700" y="1152475"/>
            <a:ext cx="8520600" cy="3416400"/>
          </a:xfrm>
        </p:spPr>
        <p:txBody>
          <a:bodyPr spcFirstLastPara="1" wrap="square" lIns="91425" tIns="91425" rIns="91425" bIns="91425" anchor="t" anchorCtr="0">
            <a:noAutofit/>
          </a:bodyPr>
          <a:lstStyle/>
          <a:p>
            <a:pPr marL="114300" lvl="0" indent="0">
              <a:spcAft>
                <a:spcPts val="1200"/>
              </a:spcAft>
              <a:buNone/>
            </a:pPr>
            <a:r>
              <a:rPr lang="en-US" dirty="0"/>
              <a:t>SECTION 1. (a) (1): Essential for VI students to receive instruction in the expanded core curriculum (ECC).</a:t>
            </a:r>
          </a:p>
          <a:p>
            <a:pPr marL="114300" lvl="0" indent="0">
              <a:spcAft>
                <a:spcPts val="1200"/>
              </a:spcAft>
              <a:buNone/>
            </a:pPr>
            <a:r>
              <a:rPr lang="en-US" dirty="0"/>
              <a:t>SECTION 2. (c)  Services may be provided before or after school hours.</a:t>
            </a:r>
          </a:p>
          <a:p>
            <a:pPr marL="114300" lvl="0" indent="0">
              <a:spcAft>
                <a:spcPts val="1200"/>
              </a:spcAft>
              <a:buNone/>
            </a:pPr>
            <a:r>
              <a:rPr lang="en-US" dirty="0"/>
              <a:t>SECTION 3. (a) (2) Evaluations shall occur in familiar and unfamiliar environments, in varying lighting conditions, and in the home, school, and community, as appropriate.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445025"/>
            <a:ext cx="8520600" cy="572700"/>
          </a:xfrm>
        </p:spPr>
        <p:txBody>
          <a:bodyPr spcFirstLastPara="1" wrap="square" lIns="91425" tIns="91425" rIns="91425" bIns="91425" anchor="t" anchorCtr="0">
            <a:noAutofit/>
          </a:bodyPr>
          <a:lstStyle/>
          <a:p>
            <a:pPr lvl="0"/>
            <a:r>
              <a:rPr lang="en-US" sz="3200" dirty="0"/>
              <a:t>California Education Code 56353 &amp; 56354</a:t>
            </a:r>
          </a:p>
        </p:txBody>
      </p:sp>
      <p:sp>
        <p:nvSpPr>
          <p:cNvPr id="146" name="Google Shape;146;p23"/>
          <p:cNvSpPr txBox="1">
            <a:spLocks noGrp="1"/>
          </p:cNvSpPr>
          <p:nvPr>
            <p:ph type="body" idx="1"/>
          </p:nvPr>
        </p:nvSpPr>
        <p:spPr>
          <a:xfrm>
            <a:off x="311150" y="1282700"/>
            <a:ext cx="8521700" cy="3416300"/>
          </a:xfrm>
        </p:spPr>
        <p:txBody>
          <a:bodyPr spcFirstLastPara="1" wrap="square" lIns="91425" tIns="91425" rIns="91425" bIns="91425" anchor="t" anchorCtr="0">
            <a:noAutofit/>
          </a:bodyPr>
          <a:lstStyle/>
          <a:p>
            <a:pPr lvl="0">
              <a:spcAft>
                <a:spcPts val="600"/>
              </a:spcAft>
            </a:pPr>
            <a:r>
              <a:rPr lang="en-US" dirty="0"/>
              <a:t>ECC “may” be beneficial and defines 9 areas of the ECC</a:t>
            </a:r>
          </a:p>
          <a:p>
            <a:pPr lvl="0">
              <a:spcAft>
                <a:spcPts val="600"/>
              </a:spcAft>
            </a:pPr>
            <a:r>
              <a:rPr lang="en-US" dirty="0"/>
              <a:t>Services provided before or after school hours</a:t>
            </a:r>
          </a:p>
          <a:p>
            <a:pPr lvl="0">
              <a:spcAft>
                <a:spcPts val="600"/>
              </a:spcAft>
            </a:pPr>
            <a:r>
              <a:rPr lang="en-US" dirty="0"/>
              <a:t>LEA includes charter schools</a:t>
            </a:r>
          </a:p>
          <a:p>
            <a:pPr lvl="0">
              <a:spcAft>
                <a:spcPts val="600"/>
              </a:spcAft>
            </a:pPr>
            <a:r>
              <a:rPr lang="en-US" dirty="0"/>
              <a:t>Services provided by certified O&amp;M specialist</a:t>
            </a:r>
          </a:p>
          <a:p>
            <a:pPr lvl="0">
              <a:spcAft>
                <a:spcPts val="600"/>
              </a:spcAft>
            </a:pPr>
            <a:r>
              <a:rPr lang="en-US" dirty="0"/>
              <a:t>Conducted in home, school, and community and include familiar and unfamiliar environments</a:t>
            </a:r>
          </a:p>
          <a:p>
            <a:pPr lvl="0">
              <a:spcAft>
                <a:spcPts val="600"/>
              </a:spcAft>
            </a:pPr>
            <a:r>
              <a:rPr lang="en-US" dirty="0"/>
              <a:t>LEA must provide transportation if a specialist is prohibited from using a personal vehicle</a:t>
            </a:r>
          </a:p>
        </p:txBody>
      </p:sp>
    </p:spTree>
  </p:cSld>
  <p:clrMapOvr>
    <a:masterClrMapping/>
  </p:clrMapOvr>
</p:sld>
</file>

<file path=ppt/theme/theme1.xml><?xml version="1.0" encoding="utf-8"?>
<a:theme xmlns:a="http://schemas.openxmlformats.org/drawingml/2006/main" name="Slate">
  <a:themeElements>
    <a:clrScheme name="Custom 1">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FFFF"/>
      </a:accent5>
      <a:accent6>
        <a:srgbClr val="F5F5F5"/>
      </a:accent6>
      <a:hlink>
        <a:srgbClr val="FF9900"/>
      </a:hlink>
      <a:folHlink>
        <a:srgbClr val="FFD9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BFD45A63048445BF219BCED7C58ABD" ma:contentTypeVersion="9" ma:contentTypeDescription="Create a new document." ma:contentTypeScope="" ma:versionID="a046c1ed8a2e8e7fea6c5d2692433d8c">
  <xsd:schema xmlns:xsd="http://www.w3.org/2001/XMLSchema" xmlns:xs="http://www.w3.org/2001/XMLSchema" xmlns:p="http://schemas.microsoft.com/office/2006/metadata/properties" xmlns:ns3="a785ad58-1d57-4f8a-aa71-77170459bd0d" xmlns:ns4="f3d7952d-611d-41c5-a889-94ae3a71c097" xmlns:ns5="60f9ffb9-9a00-4eeb-a61c-ca14ed066a5b" targetNamespace="http://schemas.microsoft.com/office/2006/metadata/properties" ma:root="true" ma:fieldsID="c562e38a2444e1eed57efb0312aaf0e3" ns3:_="" ns4:_="" ns5:_="">
    <xsd:import namespace="a785ad58-1d57-4f8a-aa71-77170459bd0d"/>
    <xsd:import namespace="f3d7952d-611d-41c5-a889-94ae3a71c097"/>
    <xsd:import namespace="60f9ffb9-9a00-4eeb-a61c-ca14ed066a5b"/>
    <xsd:element name="properties">
      <xsd:complexType>
        <xsd:sequence>
          <xsd:element name="documentManagement">
            <xsd:complexType>
              <xsd:all>
                <xsd:element ref="ns3:SharedWithUsers" minOccurs="0"/>
                <xsd:element ref="ns4:MediaServiceMetadata" minOccurs="0"/>
                <xsd:element ref="ns4:MediaServiceFastMetadata" minOccurs="0"/>
                <xsd:element ref="ns4:_activity" minOccurs="0"/>
                <xsd:element ref="ns5:SharedWithDetails" minOccurs="0"/>
                <xsd:element ref="ns5:SharingHintHash" minOccurs="0"/>
                <xsd:element ref="ns4:MediaServiceObjectDetectorVersions" minOccurs="0"/>
                <xsd:element ref="ns4:MediaServiceSearchPropertie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5ad58-1d57-4f8a-aa71-77170459bd0d" elementFormDefault="qualified">
    <xsd:import namespace="http://schemas.microsoft.com/office/2006/documentManagement/types"/>
    <xsd:import namespace="http://schemas.microsoft.com/office/infopath/2007/PartnerControls"/>
    <xsd:element name="SharedWithUsers" ma:index="8" nillable="true" ma:displayName="Shared With" ma:internalName="_x0024_Resources_x003a_core_x002c_SharedWithFieldDisplayName_x003b_"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3d7952d-611d-41c5-a889-94ae3a71c097"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f9ffb9-9a00-4eeb-a61c-ca14ed066a5b" elementFormDefault="qualified">
    <xsd:import namespace="http://schemas.microsoft.com/office/2006/documentManagement/types"/>
    <xsd:import namespace="http://schemas.microsoft.com/office/infopath/2007/PartnerControls"/>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3d7952d-611d-41c5-a889-94ae3a71c097" xsi:nil="true"/>
  </documentManagement>
</p:properties>
</file>

<file path=customXml/itemProps1.xml><?xml version="1.0" encoding="utf-8"?>
<ds:datastoreItem xmlns:ds="http://schemas.openxmlformats.org/officeDocument/2006/customXml" ds:itemID="{120D4112-78AC-4D91-A475-719E2496F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85ad58-1d57-4f8a-aa71-77170459bd0d"/>
    <ds:schemaRef ds:uri="f3d7952d-611d-41c5-a889-94ae3a71c097"/>
    <ds:schemaRef ds:uri="60f9ffb9-9a00-4eeb-a61c-ca14ed066a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4FF28F-4294-4787-807D-8A860850ACB4}">
  <ds:schemaRefs>
    <ds:schemaRef ds:uri="http://schemas.microsoft.com/sharepoint/v3/contenttype/forms"/>
  </ds:schemaRefs>
</ds:datastoreItem>
</file>

<file path=customXml/itemProps3.xml><?xml version="1.0" encoding="utf-8"?>
<ds:datastoreItem xmlns:ds="http://schemas.openxmlformats.org/officeDocument/2006/customXml" ds:itemID="{87603125-FA62-49FE-AA91-808E8832B876}">
  <ds:schemaRefs>
    <ds:schemaRef ds:uri="http://schemas.microsoft.com/office/2006/documentManagement/types"/>
    <ds:schemaRef ds:uri="http://schemas.microsoft.com/office/infopath/2007/PartnerControls"/>
    <ds:schemaRef ds:uri="60f9ffb9-9a00-4eeb-a61c-ca14ed066a5b"/>
    <ds:schemaRef ds:uri="http://purl.org/dc/elements/1.1/"/>
    <ds:schemaRef ds:uri="http://schemas.microsoft.com/office/2006/metadata/properties"/>
    <ds:schemaRef ds:uri="http://purl.org/dc/terms/"/>
    <ds:schemaRef ds:uri="http://schemas.openxmlformats.org/package/2006/metadata/core-properties"/>
    <ds:schemaRef ds:uri="f3d7952d-611d-41c5-a889-94ae3a71c097"/>
    <ds:schemaRef ds:uri="a785ad58-1d57-4f8a-aa71-77170459bd0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2344</TotalTime>
  <Words>2238</Words>
  <Application>Microsoft Office PowerPoint</Application>
  <PresentationFormat>On-screen Show (16:9)</PresentationFormat>
  <Paragraphs>322</Paragraphs>
  <Slides>53</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Helvetica Neue</vt:lpstr>
      <vt:lpstr>Roboto</vt:lpstr>
      <vt:lpstr>Calibri</vt:lpstr>
      <vt:lpstr>Oswald</vt:lpstr>
      <vt:lpstr>Average</vt:lpstr>
      <vt:lpstr>Arial</vt:lpstr>
      <vt:lpstr>Verdana</vt:lpstr>
      <vt:lpstr>Lustria</vt:lpstr>
      <vt:lpstr>Slate</vt:lpstr>
      <vt:lpstr>Meaningful O&amp;M for Students with Visual Impairments and Additional Disabilities</vt:lpstr>
      <vt:lpstr>Handout</vt:lpstr>
      <vt:lpstr>CSB Assessment Center Team</vt:lpstr>
      <vt:lpstr>Workshop Outline</vt:lpstr>
      <vt:lpstr>Proprioception: What our body is doing at any point in time. </vt:lpstr>
      <vt:lpstr>    65% of school-age students who are visually impaired have visual and multiple impairments.    (Dote-Kwan, Chen, &amp; Hughes, 2001; Hatton, 2001)  </vt:lpstr>
      <vt:lpstr>IDEA (Sec. 300.34 [c] [7]): </vt:lpstr>
      <vt:lpstr>AB-947 (California Legislative Information)</vt:lpstr>
      <vt:lpstr>California Education Code 56353 &amp; 56354</vt:lpstr>
      <vt:lpstr>Who Qualifies for O&amp;M </vt:lpstr>
      <vt:lpstr>Profiles &amp; Impact to O&amp;M</vt:lpstr>
      <vt:lpstr>Characteristics of Learning Disabilities </vt:lpstr>
      <vt:lpstr>Characteristics of Intellectual Disability</vt:lpstr>
      <vt:lpstr>Characteristics of Autism Spectrum Disorders</vt:lpstr>
      <vt:lpstr>Characteristics of Cortical Visual Impairment</vt:lpstr>
      <vt:lpstr>Characteristics of Traumatic Brain Injury (Ambrose-Zaken, Calhoon, &amp; Keim, 2010, p. 631) </vt:lpstr>
      <vt:lpstr>Regions of the Brain and What They Do (Arizona State University) </vt:lpstr>
      <vt:lpstr>Regions of the brain and their function</vt:lpstr>
      <vt:lpstr>Assessment Process</vt:lpstr>
      <vt:lpstr>Review of Records</vt:lpstr>
      <vt:lpstr>Interviews</vt:lpstr>
      <vt:lpstr>Observation, observation, observation (Pogrund, R. L. &amp; Griffin-Shirley, N., 2018, p. 235) </vt:lpstr>
      <vt:lpstr>What's in Your Assessment Toolbox (Google Doc)   </vt:lpstr>
      <vt:lpstr>Comprehensive O&amp;M Assessments</vt:lpstr>
      <vt:lpstr>O&amp;M - Concept Development</vt:lpstr>
      <vt:lpstr>O&amp;M - Early Learners</vt:lpstr>
      <vt:lpstr>More O&amp;M Early Learners </vt:lpstr>
      <vt:lpstr>O&amp;M – Cortical Visual Impairment (CVI)</vt:lpstr>
      <vt:lpstr>O&amp;M and the ECC</vt:lpstr>
      <vt:lpstr>Expanded Core Curriculum</vt:lpstr>
      <vt:lpstr>Concept Development</vt:lpstr>
      <vt:lpstr>Mobility Quote</vt:lpstr>
      <vt:lpstr>Mobility</vt:lpstr>
      <vt:lpstr>Active Learning</vt:lpstr>
      <vt:lpstr>Adaptive Mobility Devices (AMDs)</vt:lpstr>
      <vt:lpstr>Ambulatory Aids (Wheelchairs, scooters, walkers, crutches, orthopedic canes) </vt:lpstr>
      <vt:lpstr>Calendars &amp; Routines</vt:lpstr>
      <vt:lpstr>Brain Gym (YouTube) – Movement Based Learning</vt:lpstr>
      <vt:lpstr>Technology </vt:lpstr>
      <vt:lpstr>Instructional Tips</vt:lpstr>
      <vt:lpstr>Determining Service Delivery</vt:lpstr>
      <vt:lpstr>Meet Berry </vt:lpstr>
      <vt:lpstr>Berry’s Vision &amp; More</vt:lpstr>
      <vt:lpstr>Interventions </vt:lpstr>
      <vt:lpstr>Berry &amp; O&amp;M - Beginning</vt:lpstr>
      <vt:lpstr>What happened at 5/6 years old</vt:lpstr>
      <vt:lpstr>What happened at 7/8 years old</vt:lpstr>
      <vt:lpstr>Berry and O&amp;M  – Video #1</vt:lpstr>
      <vt:lpstr>Berry and O&amp;M – Video #2</vt:lpstr>
      <vt:lpstr>Testimonial from parent </vt:lpstr>
      <vt:lpstr>What's happening in your district/county?</vt:lpstr>
      <vt:lpstr>Key Ideas</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Meaningful O and M for MDVI Students - Presentation and Workshops (CA School for the Blind)</dc:title>
  <dc:subject>This presentation explores strategies and practices to provide impactful and personalized Orientation and Mobility (O&amp;M) training for students with Multiple Disabilities with Visual Impairments (MDVI).</dc:subject>
  <dc:creator/>
  <cp:lastModifiedBy>Sarah Joseph</cp:lastModifiedBy>
  <cp:revision>219</cp:revision>
  <dcterms:modified xsi:type="dcterms:W3CDTF">2024-11-25T18:08:09Z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0x01010057BFD45A63048445BF219BCED7C58ABD</vt:lpwstr>
  </property>
</Properties>
</file>