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1"/>
  </p:notesMasterIdLst>
  <p:sldIdLst>
    <p:sldId id="278" r:id="rId5"/>
    <p:sldId id="280" r:id="rId6"/>
    <p:sldId id="315" r:id="rId7"/>
    <p:sldId id="288" r:id="rId8"/>
    <p:sldId id="298" r:id="rId9"/>
    <p:sldId id="316" r:id="rId10"/>
    <p:sldId id="327" r:id="rId11"/>
    <p:sldId id="328" r:id="rId12"/>
    <p:sldId id="322" r:id="rId13"/>
    <p:sldId id="313" r:id="rId14"/>
    <p:sldId id="360" r:id="rId15"/>
    <p:sldId id="359" r:id="rId16"/>
    <p:sldId id="344" r:id="rId17"/>
    <p:sldId id="312" r:id="rId18"/>
    <p:sldId id="306" r:id="rId19"/>
    <p:sldId id="307" r:id="rId20"/>
    <p:sldId id="290" r:id="rId21"/>
    <p:sldId id="303" r:id="rId22"/>
    <p:sldId id="289" r:id="rId23"/>
    <p:sldId id="345" r:id="rId24"/>
    <p:sldId id="326" r:id="rId25"/>
    <p:sldId id="332" r:id="rId26"/>
    <p:sldId id="334" r:id="rId27"/>
    <p:sldId id="333" r:id="rId28"/>
    <p:sldId id="335" r:id="rId29"/>
    <p:sldId id="336" r:id="rId30"/>
    <p:sldId id="340" r:id="rId31"/>
    <p:sldId id="341" r:id="rId32"/>
    <p:sldId id="338" r:id="rId33"/>
    <p:sldId id="339" r:id="rId34"/>
    <p:sldId id="348" r:id="rId35"/>
    <p:sldId id="329" r:id="rId36"/>
    <p:sldId id="350" r:id="rId37"/>
    <p:sldId id="321" r:id="rId38"/>
    <p:sldId id="361" r:id="rId39"/>
    <p:sldId id="285" r:id="rId40"/>
    <p:sldId id="362" r:id="rId41"/>
    <p:sldId id="286" r:id="rId42"/>
    <p:sldId id="294" r:id="rId43"/>
    <p:sldId id="282" r:id="rId44"/>
    <p:sldId id="346" r:id="rId45"/>
    <p:sldId id="352" r:id="rId46"/>
    <p:sldId id="287" r:id="rId47"/>
    <p:sldId id="284" r:id="rId48"/>
    <p:sldId id="292" r:id="rId49"/>
    <p:sldId id="299" r:id="rId50"/>
    <p:sldId id="319" r:id="rId51"/>
    <p:sldId id="353" r:id="rId52"/>
    <p:sldId id="342" r:id="rId53"/>
    <p:sldId id="304" r:id="rId54"/>
    <p:sldId id="308" r:id="rId55"/>
    <p:sldId id="355" r:id="rId56"/>
    <p:sldId id="356" r:id="rId57"/>
    <p:sldId id="357" r:id="rId58"/>
    <p:sldId id="358" r:id="rId59"/>
    <p:sldId id="31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a:srgbClr val="3A92B2"/>
    <a:srgbClr val="C2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75693" autoAdjust="0"/>
  </p:normalViewPr>
  <p:slideViewPr>
    <p:cSldViewPr snapToGrid="0">
      <p:cViewPr varScale="1">
        <p:scale>
          <a:sx n="86" d="100"/>
          <a:sy n="86" d="100"/>
        </p:scale>
        <p:origin x="1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_rels/data1.xml.rels><?xml version="1.0" encoding="UTF-8" standalone="yes"?>
<Relationships xmlns="http://schemas.openxmlformats.org/package/2006/relationships"><Relationship Id="rId1" Type="http://schemas.openxmlformats.org/officeDocument/2006/relationships/hyperlink" Target="https://www.law.cornell.edu/cfr/text/34/300.320"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law.cornell.edu/cfr/text/34/300.32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E70E8-CEE3-4D1D-9525-B0A379E0E42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5329C2D-FFD3-42B1-9C10-E63AA2D20514}">
      <dgm:prSet/>
      <dgm:spPr/>
      <dgm:t>
        <a:bodyPr/>
        <a:lstStyle/>
        <a:p>
          <a:r>
            <a:rPr lang="pt-BR" dirty="0">
              <a:solidFill>
                <a:schemeClr val="bg1"/>
              </a:solidFill>
              <a:latin typeface="Arial" panose="020B0604020202020204" pitchFamily="34" charset="0"/>
              <a:cs typeface="Arial" panose="020B0604020202020204" pitchFamily="34" charset="0"/>
            </a:rPr>
            <a:t>34 CFR 300.320 (a)(1)</a:t>
          </a:r>
          <a:endParaRPr lang="en-US" dirty="0">
            <a:solidFill>
              <a:schemeClr val="bg1"/>
            </a:solidFill>
            <a:latin typeface="Arial" panose="020B0604020202020204" pitchFamily="34" charset="0"/>
            <a:cs typeface="Arial" panose="020B0604020202020204" pitchFamily="34" charset="0"/>
          </a:endParaRPr>
        </a:p>
      </dgm:t>
    </dgm:pt>
    <dgm:pt modelId="{C2272A11-E283-4734-9013-242CC6212FCD}" type="parTrans" cxnId="{9114FF97-4553-4CE9-9626-CFC49E55E32A}">
      <dgm:prSet/>
      <dgm:spPr/>
      <dgm:t>
        <a:bodyPr/>
        <a:lstStyle/>
        <a:p>
          <a:endParaRPr lang="en-US"/>
        </a:p>
      </dgm:t>
    </dgm:pt>
    <dgm:pt modelId="{6DB3ADBB-D508-423C-9DE8-79C83FAE0276}" type="sibTrans" cxnId="{9114FF97-4553-4CE9-9626-CFC49E55E32A}">
      <dgm:prSet/>
      <dgm:spPr/>
      <dgm:t>
        <a:bodyPr/>
        <a:lstStyle/>
        <a:p>
          <a:endParaRPr lang="en-US"/>
        </a:p>
      </dgm:t>
    </dgm:pt>
    <dgm:pt modelId="{71ED8BEA-B692-463E-86DA-D0FC5B6C8089}">
      <dgm:prSet/>
      <dgm:spPr/>
      <dgm:t>
        <a:bodyPr/>
        <a:lstStyle/>
        <a:p>
          <a:r>
            <a:rPr lang="en-US" dirty="0">
              <a:latin typeface="Arial" panose="020B0604020202020204" pitchFamily="34" charset="0"/>
              <a:cs typeface="Arial" panose="020B0604020202020204" pitchFamily="34" charset="0"/>
            </a:rPr>
            <a:t>“the term individualized education program or IEP means a written statement for each child with a disability…that must include -…functional performance…and functional goals”</a:t>
          </a:r>
        </a:p>
      </dgm:t>
    </dgm:pt>
    <dgm:pt modelId="{DF369B6F-3325-435E-8623-E74CDB12B15B}" type="parTrans" cxnId="{01CCF636-4625-4E66-80B5-0F6041F6FD08}">
      <dgm:prSet/>
      <dgm:spPr/>
      <dgm:t>
        <a:bodyPr/>
        <a:lstStyle/>
        <a:p>
          <a:endParaRPr lang="en-US"/>
        </a:p>
      </dgm:t>
    </dgm:pt>
    <dgm:pt modelId="{186E2D3E-AE03-4673-86A4-EF1F73EF5DD3}" type="sibTrans" cxnId="{01CCF636-4625-4E66-80B5-0F6041F6FD08}">
      <dgm:prSet/>
      <dgm:spPr/>
      <dgm:t>
        <a:bodyPr/>
        <a:lstStyle/>
        <a:p>
          <a:endParaRPr lang="en-US"/>
        </a:p>
      </dgm:t>
    </dgm:pt>
    <dgm:pt modelId="{AD122D59-8503-472D-BFF4-46170E033827}">
      <dgm:prSet/>
      <dgm:spPr/>
      <dgm:t>
        <a:bodyPr/>
        <a:lstStyle/>
        <a:p>
          <a:r>
            <a:rPr lang="en-US" dirty="0">
              <a:solidFill>
                <a:srgbClr val="00206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300.320 Definition of individualized education program</a:t>
          </a:r>
          <a:endParaRPr lang="en-US" dirty="0">
            <a:solidFill>
              <a:srgbClr val="002060"/>
            </a:solidFill>
            <a:latin typeface="Arial" panose="020B0604020202020204" pitchFamily="34" charset="0"/>
            <a:cs typeface="Arial" panose="020B0604020202020204" pitchFamily="34" charset="0"/>
          </a:endParaRPr>
        </a:p>
      </dgm:t>
    </dgm:pt>
    <dgm:pt modelId="{BAE7BBAC-F184-4270-BE37-D312A30DAF64}" type="parTrans" cxnId="{C3A8AD99-F942-4101-8498-BA8161C05E32}">
      <dgm:prSet/>
      <dgm:spPr/>
      <dgm:t>
        <a:bodyPr/>
        <a:lstStyle/>
        <a:p>
          <a:endParaRPr lang="en-US"/>
        </a:p>
      </dgm:t>
    </dgm:pt>
    <dgm:pt modelId="{914ABF47-A6D4-40A9-9EBF-1D7A0654DC4D}" type="sibTrans" cxnId="{C3A8AD99-F942-4101-8498-BA8161C05E32}">
      <dgm:prSet/>
      <dgm:spPr/>
      <dgm:t>
        <a:bodyPr/>
        <a:lstStyle/>
        <a:p>
          <a:endParaRPr lang="en-US"/>
        </a:p>
      </dgm:t>
    </dgm:pt>
    <dgm:pt modelId="{6347AF48-52C1-4887-8D2C-97C32EF0C7D6}" type="pres">
      <dgm:prSet presAssocID="{A6AE70E8-CEE3-4D1D-9525-B0A379E0E42B}" presName="Name0" presStyleCnt="0">
        <dgm:presLayoutVars>
          <dgm:dir/>
          <dgm:animLvl val="lvl"/>
          <dgm:resizeHandles val="exact"/>
        </dgm:presLayoutVars>
      </dgm:prSet>
      <dgm:spPr/>
    </dgm:pt>
    <dgm:pt modelId="{8BBFD0D2-4ED6-4763-A1FA-C8A310FDBBF2}" type="pres">
      <dgm:prSet presAssocID="{45329C2D-FFD3-42B1-9C10-E63AA2D20514}" presName="composite" presStyleCnt="0"/>
      <dgm:spPr/>
    </dgm:pt>
    <dgm:pt modelId="{F238229A-D0D1-4805-866C-A49EE7095CBF}" type="pres">
      <dgm:prSet presAssocID="{45329C2D-FFD3-42B1-9C10-E63AA2D20514}" presName="parTx" presStyleLbl="alignNode1" presStyleIdx="0" presStyleCnt="1" custLinFactNeighborX="-4577" custLinFactNeighborY="-977">
        <dgm:presLayoutVars>
          <dgm:chMax val="0"/>
          <dgm:chPref val="0"/>
          <dgm:bulletEnabled val="1"/>
        </dgm:presLayoutVars>
      </dgm:prSet>
      <dgm:spPr/>
    </dgm:pt>
    <dgm:pt modelId="{65AA8E75-5729-4449-BE61-9E034C7DF488}" type="pres">
      <dgm:prSet presAssocID="{45329C2D-FFD3-42B1-9C10-E63AA2D20514}" presName="desTx" presStyleLbl="alignAccFollowNode1" presStyleIdx="0" presStyleCnt="1" custLinFactNeighborX="46">
        <dgm:presLayoutVars>
          <dgm:bulletEnabled val="1"/>
        </dgm:presLayoutVars>
      </dgm:prSet>
      <dgm:spPr/>
    </dgm:pt>
  </dgm:ptLst>
  <dgm:cxnLst>
    <dgm:cxn modelId="{01CCF636-4625-4E66-80B5-0F6041F6FD08}" srcId="{45329C2D-FFD3-42B1-9C10-E63AA2D20514}" destId="{71ED8BEA-B692-463E-86DA-D0FC5B6C8089}" srcOrd="0" destOrd="0" parTransId="{DF369B6F-3325-435E-8623-E74CDB12B15B}" sibTransId="{186E2D3E-AE03-4673-86A4-EF1F73EF5DD3}"/>
    <dgm:cxn modelId="{B3E51284-56C0-4426-A690-CDA27364918A}" type="presOf" srcId="{A6AE70E8-CEE3-4D1D-9525-B0A379E0E42B}" destId="{6347AF48-52C1-4887-8D2C-97C32EF0C7D6}" srcOrd="0" destOrd="0" presId="urn:microsoft.com/office/officeart/2005/8/layout/hList1"/>
    <dgm:cxn modelId="{583A3C96-0F24-4828-8F65-E7E046D740DC}" type="presOf" srcId="{AD122D59-8503-472D-BFF4-46170E033827}" destId="{65AA8E75-5729-4449-BE61-9E034C7DF488}" srcOrd="0" destOrd="1" presId="urn:microsoft.com/office/officeart/2005/8/layout/hList1"/>
    <dgm:cxn modelId="{9114FF97-4553-4CE9-9626-CFC49E55E32A}" srcId="{A6AE70E8-CEE3-4D1D-9525-B0A379E0E42B}" destId="{45329C2D-FFD3-42B1-9C10-E63AA2D20514}" srcOrd="0" destOrd="0" parTransId="{C2272A11-E283-4734-9013-242CC6212FCD}" sibTransId="{6DB3ADBB-D508-423C-9DE8-79C83FAE0276}"/>
    <dgm:cxn modelId="{C3A8AD99-F942-4101-8498-BA8161C05E32}" srcId="{71ED8BEA-B692-463E-86DA-D0FC5B6C8089}" destId="{AD122D59-8503-472D-BFF4-46170E033827}" srcOrd="0" destOrd="0" parTransId="{BAE7BBAC-F184-4270-BE37-D312A30DAF64}" sibTransId="{914ABF47-A6D4-40A9-9EBF-1D7A0654DC4D}"/>
    <dgm:cxn modelId="{4138ACD6-0097-4FE1-B9CC-D7D2416F861A}" type="presOf" srcId="{71ED8BEA-B692-463E-86DA-D0FC5B6C8089}" destId="{65AA8E75-5729-4449-BE61-9E034C7DF488}" srcOrd="0" destOrd="0" presId="urn:microsoft.com/office/officeart/2005/8/layout/hList1"/>
    <dgm:cxn modelId="{D5795AFF-B530-40A5-B572-23243D24AF95}" type="presOf" srcId="{45329C2D-FFD3-42B1-9C10-E63AA2D20514}" destId="{F238229A-D0D1-4805-866C-A49EE7095CBF}" srcOrd="0" destOrd="0" presId="urn:microsoft.com/office/officeart/2005/8/layout/hList1"/>
    <dgm:cxn modelId="{50822B1A-6F60-4FC9-8D25-D1C847A105A8}" type="presParOf" srcId="{6347AF48-52C1-4887-8D2C-97C32EF0C7D6}" destId="{8BBFD0D2-4ED6-4763-A1FA-C8A310FDBBF2}" srcOrd="0" destOrd="0" presId="urn:microsoft.com/office/officeart/2005/8/layout/hList1"/>
    <dgm:cxn modelId="{767D6DEF-F9EF-4896-AFE5-478D19A483B8}" type="presParOf" srcId="{8BBFD0D2-4ED6-4763-A1FA-C8A310FDBBF2}" destId="{F238229A-D0D1-4805-866C-A49EE7095CBF}" srcOrd="0" destOrd="0" presId="urn:microsoft.com/office/officeart/2005/8/layout/hList1"/>
    <dgm:cxn modelId="{9933451E-4153-480E-BFD8-CA2FC7F94930}" type="presParOf" srcId="{8BBFD0D2-4ED6-4763-A1FA-C8A310FDBBF2}" destId="{65AA8E75-5729-4449-BE61-9E034C7DF48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8229A-D0D1-4805-866C-A49EE7095CBF}">
      <dsp:nvSpPr>
        <dsp:cNvPr id="0" name=""/>
        <dsp:cNvSpPr/>
      </dsp:nvSpPr>
      <dsp:spPr>
        <a:xfrm>
          <a:off x="0" y="436552"/>
          <a:ext cx="10353675" cy="83520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pt-BR" sz="2900" kern="1200" dirty="0">
              <a:solidFill>
                <a:schemeClr val="bg1"/>
              </a:solidFill>
              <a:latin typeface="Arial" panose="020B0604020202020204" pitchFamily="34" charset="0"/>
              <a:cs typeface="Arial" panose="020B0604020202020204" pitchFamily="34" charset="0"/>
            </a:rPr>
            <a:t>34 CFR 300.320 (a)(1)</a:t>
          </a:r>
          <a:endParaRPr lang="en-US" sz="2900" kern="1200" dirty="0">
            <a:solidFill>
              <a:schemeClr val="bg1"/>
            </a:solidFill>
            <a:latin typeface="Arial" panose="020B0604020202020204" pitchFamily="34" charset="0"/>
            <a:cs typeface="Arial" panose="020B0604020202020204" pitchFamily="34" charset="0"/>
          </a:endParaRPr>
        </a:p>
      </dsp:txBody>
      <dsp:txXfrm>
        <a:off x="0" y="436552"/>
        <a:ext cx="10353675" cy="835200"/>
      </dsp:txXfrm>
    </dsp:sp>
    <dsp:sp modelId="{65AA8E75-5729-4449-BE61-9E034C7DF488}">
      <dsp:nvSpPr>
        <dsp:cNvPr id="0" name=""/>
        <dsp:cNvSpPr/>
      </dsp:nvSpPr>
      <dsp:spPr>
        <a:xfrm>
          <a:off x="0" y="1279912"/>
          <a:ext cx="10353675" cy="1990125"/>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Arial" panose="020B0604020202020204" pitchFamily="34" charset="0"/>
              <a:cs typeface="Arial" panose="020B0604020202020204" pitchFamily="34" charset="0"/>
            </a:rPr>
            <a:t>“the term individualized education program or IEP means a written statement for each child with a disability…that must include -…functional performance…and functional goals”</a:t>
          </a:r>
        </a:p>
        <a:p>
          <a:pPr marL="571500" lvl="2" indent="-285750" algn="l" defTabSz="1289050">
            <a:lnSpc>
              <a:spcPct val="90000"/>
            </a:lnSpc>
            <a:spcBef>
              <a:spcPct val="0"/>
            </a:spcBef>
            <a:spcAft>
              <a:spcPct val="15000"/>
            </a:spcAft>
            <a:buChar char="•"/>
          </a:pPr>
          <a:r>
            <a:rPr lang="en-US" sz="2900" kern="1200" dirty="0">
              <a:solidFill>
                <a:srgbClr val="00206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300.320 Definition of individualized education program</a:t>
          </a:r>
          <a:endParaRPr lang="en-US" sz="2900" kern="1200" dirty="0">
            <a:solidFill>
              <a:srgbClr val="002060"/>
            </a:solidFill>
            <a:latin typeface="Arial" panose="020B0604020202020204" pitchFamily="34" charset="0"/>
            <a:cs typeface="Arial" panose="020B0604020202020204" pitchFamily="34" charset="0"/>
          </a:endParaRPr>
        </a:p>
      </dsp:txBody>
      <dsp:txXfrm>
        <a:off x="0" y="1279912"/>
        <a:ext cx="10353675" cy="1990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11/15/2022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a:t>
            </a:fld>
            <a:endParaRPr lang="en-US" dirty="0"/>
          </a:p>
        </p:txBody>
      </p:sp>
    </p:spTree>
    <p:extLst>
      <p:ext uri="{BB962C8B-B14F-4D97-AF65-F5344CB8AC3E}">
        <p14:creationId xmlns:p14="http://schemas.microsoft.com/office/powerpoint/2010/main" val="222348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CFR = Code of Federal Regulations</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dirty="0"/>
          </a:p>
        </p:txBody>
      </p:sp>
    </p:spTree>
    <p:extLst>
      <p:ext uri="{BB962C8B-B14F-4D97-AF65-F5344CB8AC3E}">
        <p14:creationId xmlns:p14="http://schemas.microsoft.com/office/powerpoint/2010/main" val="318991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14</a:t>
            </a:fld>
            <a:endParaRPr lang="en-US" dirty="0"/>
          </a:p>
        </p:txBody>
      </p:sp>
    </p:spTree>
    <p:extLst>
      <p:ext uri="{BB962C8B-B14F-4D97-AF65-F5344CB8AC3E}">
        <p14:creationId xmlns:p14="http://schemas.microsoft.com/office/powerpoint/2010/main" val="79084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MTSS: While RtI² focuses on academics and PBIS focuses on social and emotional learning, MTSS encompasses them all. It acts as a way of organizing supports within an LEA so that both the academic side and the social-emotional-learning side are aligned to serve the whole child.</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dirty="0"/>
          </a:p>
        </p:txBody>
      </p:sp>
    </p:spTree>
    <p:extLst>
      <p:ext uri="{BB962C8B-B14F-4D97-AF65-F5344CB8AC3E}">
        <p14:creationId xmlns:p14="http://schemas.microsoft.com/office/powerpoint/2010/main" val="147688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and Discuss</a:t>
            </a:r>
          </a:p>
        </p:txBody>
      </p:sp>
      <p:sp>
        <p:nvSpPr>
          <p:cNvPr id="4" name="Slide Number Placeholder 3"/>
          <p:cNvSpPr>
            <a:spLocks noGrp="1"/>
          </p:cNvSpPr>
          <p:nvPr>
            <p:ph type="sldNum" sz="quarter" idx="5"/>
          </p:nvPr>
        </p:nvSpPr>
        <p:spPr/>
        <p:txBody>
          <a:bodyPr/>
          <a:lstStyle/>
          <a:p>
            <a:fld id="{2E6DE88F-1F85-4A27-9D34-D74A50E7B0DA}" type="slidenum">
              <a:rPr lang="en-US" smtClean="0"/>
              <a:t>17</a:t>
            </a:fld>
            <a:endParaRPr lang="en-US" dirty="0"/>
          </a:p>
        </p:txBody>
      </p:sp>
    </p:spTree>
    <p:extLst>
      <p:ext uri="{BB962C8B-B14F-4D97-AF65-F5344CB8AC3E}">
        <p14:creationId xmlns:p14="http://schemas.microsoft.com/office/powerpoint/2010/main" val="262272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not ignore the value of other professionals and assessors and the information that they can gather regarding student’s present levels (OT, SLP, PT, Transition specialists, etc.)</a:t>
            </a:r>
          </a:p>
        </p:txBody>
      </p:sp>
      <p:sp>
        <p:nvSpPr>
          <p:cNvPr id="4" name="Slide Number Placeholder 3"/>
          <p:cNvSpPr>
            <a:spLocks noGrp="1"/>
          </p:cNvSpPr>
          <p:nvPr>
            <p:ph type="sldNum" sz="quarter" idx="5"/>
          </p:nvPr>
        </p:nvSpPr>
        <p:spPr/>
        <p:txBody>
          <a:bodyPr/>
          <a:lstStyle/>
          <a:p>
            <a:fld id="{2E6DE88F-1F85-4A27-9D34-D74A50E7B0DA}" type="slidenum">
              <a:rPr lang="en-US" smtClean="0"/>
              <a:t>19</a:t>
            </a:fld>
            <a:endParaRPr lang="en-US" dirty="0"/>
          </a:p>
        </p:txBody>
      </p:sp>
    </p:spTree>
    <p:extLst>
      <p:ext uri="{BB962C8B-B14F-4D97-AF65-F5344CB8AC3E}">
        <p14:creationId xmlns:p14="http://schemas.microsoft.com/office/powerpoint/2010/main" val="135859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ophthalmology report is not essential for determining eligibility, but it will be essential in determining next steps</a:t>
            </a:r>
          </a:p>
        </p:txBody>
      </p:sp>
      <p:sp>
        <p:nvSpPr>
          <p:cNvPr id="4" name="Slide Number Placeholder 3"/>
          <p:cNvSpPr>
            <a:spLocks noGrp="1"/>
          </p:cNvSpPr>
          <p:nvPr>
            <p:ph type="sldNum" sz="quarter" idx="5"/>
          </p:nvPr>
        </p:nvSpPr>
        <p:spPr/>
        <p:txBody>
          <a:bodyPr/>
          <a:lstStyle/>
          <a:p>
            <a:fld id="{2E6DE88F-1F85-4A27-9D34-D74A50E7B0DA}" type="slidenum">
              <a:rPr lang="en-US" smtClean="0"/>
              <a:t>22</a:t>
            </a:fld>
            <a:endParaRPr lang="en-US" dirty="0"/>
          </a:p>
        </p:txBody>
      </p:sp>
    </p:spTree>
    <p:extLst>
      <p:ext uri="{BB962C8B-B14F-4D97-AF65-F5344CB8AC3E}">
        <p14:creationId xmlns:p14="http://schemas.microsoft.com/office/powerpoint/2010/main" val="378347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24</a:t>
            </a:fld>
            <a:endParaRPr lang="en-US" dirty="0"/>
          </a:p>
        </p:txBody>
      </p:sp>
    </p:spTree>
    <p:extLst>
      <p:ext uri="{BB962C8B-B14F-4D97-AF65-F5344CB8AC3E}">
        <p14:creationId xmlns:p14="http://schemas.microsoft.com/office/powerpoint/2010/main" val="122377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26</a:t>
            </a:fld>
            <a:endParaRPr lang="en-US" dirty="0"/>
          </a:p>
        </p:txBody>
      </p:sp>
    </p:spTree>
    <p:extLst>
      <p:ext uri="{BB962C8B-B14F-4D97-AF65-F5344CB8AC3E}">
        <p14:creationId xmlns:p14="http://schemas.microsoft.com/office/powerpoint/2010/main" val="2350345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not a COMS; I respect there are many details left out here.</a:t>
            </a:r>
          </a:p>
        </p:txBody>
      </p:sp>
      <p:sp>
        <p:nvSpPr>
          <p:cNvPr id="4" name="Slide Number Placeholder 3"/>
          <p:cNvSpPr>
            <a:spLocks noGrp="1"/>
          </p:cNvSpPr>
          <p:nvPr>
            <p:ph type="sldNum" sz="quarter" idx="5"/>
          </p:nvPr>
        </p:nvSpPr>
        <p:spPr/>
        <p:txBody>
          <a:bodyPr/>
          <a:lstStyle/>
          <a:p>
            <a:fld id="{2E6DE88F-1F85-4A27-9D34-D74A50E7B0DA}" type="slidenum">
              <a:rPr lang="en-US" smtClean="0"/>
              <a:t>28</a:t>
            </a:fld>
            <a:endParaRPr lang="en-US" dirty="0"/>
          </a:p>
        </p:txBody>
      </p:sp>
    </p:spTree>
    <p:extLst>
      <p:ext uri="{BB962C8B-B14F-4D97-AF65-F5344CB8AC3E}">
        <p14:creationId xmlns:p14="http://schemas.microsoft.com/office/powerpoint/2010/main" val="146789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29</a:t>
            </a:fld>
            <a:endParaRPr lang="en-US" dirty="0"/>
          </a:p>
        </p:txBody>
      </p:sp>
    </p:spTree>
    <p:extLst>
      <p:ext uri="{BB962C8B-B14F-4D97-AF65-F5344CB8AC3E}">
        <p14:creationId xmlns:p14="http://schemas.microsoft.com/office/powerpoint/2010/main" val="165409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Vacancies; on a 50% response rate; hence more than 60 vacancies but too complicated to guesstimate actual total</a:t>
            </a:r>
            <a:endParaRPr lang="en-US" dirty="0"/>
          </a:p>
          <a:p>
            <a:endParaRPr lang="en-US" dirty="0"/>
          </a:p>
          <a:p>
            <a:r>
              <a:rPr lang="en-US" dirty="0"/>
              <a:t>We need help from district administrators to be smart and savvy with bringing new people to our field</a:t>
            </a:r>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dirty="0"/>
          </a:p>
        </p:txBody>
      </p:sp>
    </p:spTree>
    <p:extLst>
      <p:ext uri="{BB962C8B-B14F-4D97-AF65-F5344CB8AC3E}">
        <p14:creationId xmlns:p14="http://schemas.microsoft.com/office/powerpoint/2010/main" val="115356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30</a:t>
            </a:fld>
            <a:endParaRPr lang="en-US" dirty="0"/>
          </a:p>
        </p:txBody>
      </p:sp>
    </p:spTree>
    <p:extLst>
      <p:ext uri="{BB962C8B-B14F-4D97-AF65-F5344CB8AC3E}">
        <p14:creationId xmlns:p14="http://schemas.microsoft.com/office/powerpoint/2010/main" val="274560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comprehensive vision report:</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1C4587"/>
                </a:solidFill>
                <a:effectLst/>
                <a:latin typeface="Caveat"/>
              </a:rPr>
              <a:t>Describes student’s learning needs</a:t>
            </a:r>
            <a:endParaRPr lang="en-US" sz="1800" b="1" i="0" u="none" strike="noStrike" dirty="0">
              <a:solidFill>
                <a:srgbClr val="1C4587"/>
              </a:solidFill>
              <a:effectLst/>
              <a:latin typeface="Caveat"/>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1C4587"/>
                </a:solidFill>
                <a:effectLst/>
                <a:latin typeface="Caveat"/>
              </a:rPr>
              <a:t>Identifies curricular priorities</a:t>
            </a:r>
            <a:endParaRPr lang="en-US" sz="1800" b="1" i="0" u="none" strike="noStrike" dirty="0">
              <a:solidFill>
                <a:srgbClr val="1C4587"/>
              </a:solidFill>
              <a:effectLst/>
              <a:latin typeface="Caveat"/>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1C4587"/>
                </a:solidFill>
                <a:effectLst/>
                <a:latin typeface="Caveat"/>
              </a:rPr>
              <a:t>Describes how assistive technology supports access to education and learning media</a:t>
            </a:r>
            <a:endParaRPr lang="en-US" sz="1800" b="1" i="0" u="none" strike="noStrike" dirty="0">
              <a:solidFill>
                <a:srgbClr val="1C4587"/>
              </a:solidFill>
              <a:effectLst/>
              <a:latin typeface="Caveat"/>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1C4587"/>
                </a:solidFill>
                <a:effectLst/>
                <a:latin typeface="Caveat"/>
              </a:rPr>
              <a:t>Supports recommendations to the IEP team</a:t>
            </a:r>
            <a:endParaRPr lang="en-US" sz="1800" b="1" i="0" u="none" strike="noStrike" dirty="0">
              <a:solidFill>
                <a:srgbClr val="1C4587"/>
              </a:solidFill>
              <a:effectLst/>
              <a:latin typeface="Caveat"/>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1C4587"/>
                </a:solidFill>
                <a:effectLst/>
                <a:latin typeface="Caveat"/>
              </a:rPr>
              <a:t>Justifies services!</a:t>
            </a:r>
            <a:endParaRPr lang="en-US" sz="1800" b="1" i="0" u="none" strike="noStrike" dirty="0">
              <a:solidFill>
                <a:srgbClr val="1C4587"/>
              </a:solidFill>
              <a:effectLst/>
              <a:latin typeface="Cavea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32</a:t>
            </a:fld>
            <a:endParaRPr lang="en-US" dirty="0"/>
          </a:p>
        </p:txBody>
      </p:sp>
    </p:spTree>
    <p:extLst>
      <p:ext uri="{BB962C8B-B14F-4D97-AF65-F5344CB8AC3E}">
        <p14:creationId xmlns:p14="http://schemas.microsoft.com/office/powerpoint/2010/main" val="3165922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make the curriculum meaningful for all students?</a:t>
            </a:r>
          </a:p>
        </p:txBody>
      </p:sp>
      <p:sp>
        <p:nvSpPr>
          <p:cNvPr id="4" name="Slide Number Placeholder 3"/>
          <p:cNvSpPr>
            <a:spLocks noGrp="1"/>
          </p:cNvSpPr>
          <p:nvPr>
            <p:ph type="sldNum" sz="quarter" idx="5"/>
          </p:nvPr>
        </p:nvSpPr>
        <p:spPr/>
        <p:txBody>
          <a:bodyPr/>
          <a:lstStyle/>
          <a:p>
            <a:fld id="{2E6DE88F-1F85-4A27-9D34-D74A50E7B0DA}" type="slidenum">
              <a:rPr lang="en-US" smtClean="0"/>
              <a:t>35</a:t>
            </a:fld>
            <a:endParaRPr lang="en-US" dirty="0"/>
          </a:p>
        </p:txBody>
      </p:sp>
    </p:spTree>
    <p:extLst>
      <p:ext uri="{BB962C8B-B14F-4D97-AF65-F5344CB8AC3E}">
        <p14:creationId xmlns:p14="http://schemas.microsoft.com/office/powerpoint/2010/main" val="334664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36</a:t>
            </a:fld>
            <a:endParaRPr lang="en-US" dirty="0"/>
          </a:p>
        </p:txBody>
      </p:sp>
    </p:spTree>
    <p:extLst>
      <p:ext uri="{BB962C8B-B14F-4D97-AF65-F5344CB8AC3E}">
        <p14:creationId xmlns:p14="http://schemas.microsoft.com/office/powerpoint/2010/main" val="1543976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all elements of the ECC were called out; the intentionality and systematic instruction is what makes activities meaningful.</a:t>
            </a:r>
          </a:p>
        </p:txBody>
      </p:sp>
      <p:sp>
        <p:nvSpPr>
          <p:cNvPr id="4" name="Slide Number Placeholder 3"/>
          <p:cNvSpPr>
            <a:spLocks noGrp="1"/>
          </p:cNvSpPr>
          <p:nvPr>
            <p:ph type="sldNum" sz="quarter" idx="5"/>
          </p:nvPr>
        </p:nvSpPr>
        <p:spPr/>
        <p:txBody>
          <a:bodyPr/>
          <a:lstStyle/>
          <a:p>
            <a:fld id="{2E6DE88F-1F85-4A27-9D34-D74A50E7B0DA}" type="slidenum">
              <a:rPr lang="en-US" smtClean="0"/>
              <a:t>37</a:t>
            </a:fld>
            <a:endParaRPr lang="en-US" dirty="0"/>
          </a:p>
        </p:txBody>
      </p:sp>
    </p:spTree>
    <p:extLst>
      <p:ext uri="{BB962C8B-B14F-4D97-AF65-F5344CB8AC3E}">
        <p14:creationId xmlns:p14="http://schemas.microsoft.com/office/powerpoint/2010/main" val="363250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engage students in active learning our goal should be to increase enjoyment and desire; thus, keeping the student motivated to participate and initiate. </a:t>
            </a:r>
          </a:p>
        </p:txBody>
      </p:sp>
      <p:sp>
        <p:nvSpPr>
          <p:cNvPr id="4" name="Slide Number Placeholder 3"/>
          <p:cNvSpPr>
            <a:spLocks noGrp="1"/>
          </p:cNvSpPr>
          <p:nvPr>
            <p:ph type="sldNum" sz="quarter" idx="5"/>
          </p:nvPr>
        </p:nvSpPr>
        <p:spPr/>
        <p:txBody>
          <a:bodyPr/>
          <a:lstStyle/>
          <a:p>
            <a:fld id="{2E6DE88F-1F85-4A27-9D34-D74A50E7B0DA}" type="slidenum">
              <a:rPr lang="en-US" smtClean="0"/>
              <a:t>39</a:t>
            </a:fld>
            <a:endParaRPr lang="en-US" dirty="0"/>
          </a:p>
        </p:txBody>
      </p:sp>
    </p:spTree>
    <p:extLst>
      <p:ext uri="{BB962C8B-B14F-4D97-AF65-F5344CB8AC3E}">
        <p14:creationId xmlns:p14="http://schemas.microsoft.com/office/powerpoint/2010/main" val="3539181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 behavioral: </a:t>
            </a:r>
          </a:p>
          <a:p>
            <a:pPr marL="171450" indent="-171450">
              <a:buFontTx/>
              <a:buChar char="-"/>
            </a:pPr>
            <a:r>
              <a:rPr lang="en-US" dirty="0"/>
              <a:t>When during the school day do they learn best?</a:t>
            </a:r>
          </a:p>
          <a:p>
            <a:pPr marL="171450" indent="-171450">
              <a:buFontTx/>
              <a:buChar char="-"/>
            </a:pPr>
            <a:r>
              <a:rPr lang="en-US" dirty="0"/>
              <a:t>Medications?</a:t>
            </a:r>
          </a:p>
          <a:p>
            <a:pPr marL="171450" indent="-171450">
              <a:buFontTx/>
              <a:buChar char="-"/>
            </a:pPr>
            <a:r>
              <a:rPr lang="en-US" dirty="0"/>
              <a:t>Sleepiness?</a:t>
            </a:r>
          </a:p>
          <a:p>
            <a:pPr marL="171450" indent="-171450">
              <a:buFontTx/>
              <a:buChar char="-"/>
            </a:pPr>
            <a:endParaRPr lang="en-US" dirty="0"/>
          </a:p>
          <a:p>
            <a:pPr marL="0" indent="0">
              <a:buFontTx/>
              <a:buNone/>
            </a:pPr>
            <a:r>
              <a:rPr lang="en-US" dirty="0"/>
              <a:t>Observation:</a:t>
            </a:r>
          </a:p>
          <a:p>
            <a:pPr marL="0" indent="0">
              <a:buFontTx/>
              <a:buNone/>
            </a:pPr>
            <a:r>
              <a:rPr lang="en-US" dirty="0"/>
              <a:t>- Remember to observe your student in various environments and choose activities that are motivating.</a:t>
            </a:r>
          </a:p>
          <a:p>
            <a:pPr marL="171450" indent="-171450">
              <a:buFontTx/>
              <a:buChar char="-"/>
            </a:pPr>
            <a:endParaRPr lang="en-US" dirty="0"/>
          </a:p>
          <a:p>
            <a:pPr marL="0" indent="0">
              <a:buFontTx/>
              <a:buNone/>
            </a:pPr>
            <a:r>
              <a:rPr lang="en-US" dirty="0"/>
              <a:t>Generalization: </a:t>
            </a:r>
          </a:p>
          <a:p>
            <a:pPr marL="171450" indent="-171450">
              <a:buFontTx/>
              <a:buChar char="-"/>
            </a:pPr>
            <a:r>
              <a:rPr lang="en-US" dirty="0"/>
              <a:t>How can we take the skills in the instructional environment and make them applicable to the </a:t>
            </a:r>
          </a:p>
          <a:p>
            <a:pPr marL="171450" indent="-171450">
              <a:buFontTx/>
              <a:buChar char="-"/>
            </a:pPr>
            <a:endParaRPr lang="en-US" dirty="0"/>
          </a:p>
          <a:p>
            <a:pPr marL="0" indent="0">
              <a:buFontTx/>
              <a:buNone/>
            </a:pPr>
            <a:r>
              <a:rPr lang="en-US" dirty="0"/>
              <a:t>Repeated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find yourself rolling over goals year after year, then you need to reassess and discover what is motivating</a:t>
            </a:r>
          </a:p>
          <a:p>
            <a:pPr marL="0" indent="0">
              <a:buFontTx/>
              <a:buNone/>
            </a:pP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40</a:t>
            </a:fld>
            <a:endParaRPr lang="en-US" dirty="0"/>
          </a:p>
        </p:txBody>
      </p:sp>
    </p:spTree>
    <p:extLst>
      <p:ext uri="{BB962C8B-B14F-4D97-AF65-F5344CB8AC3E}">
        <p14:creationId xmlns:p14="http://schemas.microsoft.com/office/powerpoint/2010/main" val="881706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Data collection is so important and there are tools to gather data within </a:t>
            </a:r>
            <a:r>
              <a:rPr lang="en-US" sz="2800" i="1" dirty="0"/>
              <a:t>Essential Tools of the Trade</a:t>
            </a:r>
            <a:endParaRPr lang="en-US" sz="2800" dirty="0"/>
          </a:p>
        </p:txBody>
      </p:sp>
      <p:sp>
        <p:nvSpPr>
          <p:cNvPr id="4" name="Slide Number Placeholder 3"/>
          <p:cNvSpPr>
            <a:spLocks noGrp="1"/>
          </p:cNvSpPr>
          <p:nvPr>
            <p:ph type="sldNum" sz="quarter" idx="5"/>
          </p:nvPr>
        </p:nvSpPr>
        <p:spPr/>
        <p:txBody>
          <a:bodyPr/>
          <a:lstStyle/>
          <a:p>
            <a:fld id="{2E6DE88F-1F85-4A27-9D34-D74A50E7B0DA}" type="slidenum">
              <a:rPr lang="en-US" smtClean="0"/>
              <a:t>41</a:t>
            </a:fld>
            <a:endParaRPr lang="en-US" dirty="0"/>
          </a:p>
        </p:txBody>
      </p:sp>
    </p:spTree>
    <p:extLst>
      <p:ext uri="{BB962C8B-B14F-4D97-AF65-F5344CB8AC3E}">
        <p14:creationId xmlns:p14="http://schemas.microsoft.com/office/powerpoint/2010/main" val="3017146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barriers?</a:t>
            </a:r>
          </a:p>
        </p:txBody>
      </p:sp>
      <p:sp>
        <p:nvSpPr>
          <p:cNvPr id="4" name="Slide Number Placeholder 3"/>
          <p:cNvSpPr>
            <a:spLocks noGrp="1"/>
          </p:cNvSpPr>
          <p:nvPr>
            <p:ph type="sldNum" sz="quarter" idx="5"/>
          </p:nvPr>
        </p:nvSpPr>
        <p:spPr/>
        <p:txBody>
          <a:bodyPr/>
          <a:lstStyle/>
          <a:p>
            <a:fld id="{2E6DE88F-1F85-4A27-9D34-D74A50E7B0DA}" type="slidenum">
              <a:rPr lang="en-US" smtClean="0"/>
              <a:t>43</a:t>
            </a:fld>
            <a:endParaRPr lang="en-US" dirty="0"/>
          </a:p>
        </p:txBody>
      </p:sp>
    </p:spTree>
    <p:extLst>
      <p:ext uri="{BB962C8B-B14F-4D97-AF65-F5344CB8AC3E}">
        <p14:creationId xmlns:p14="http://schemas.microsoft.com/office/powerpoint/2010/main" val="3790402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on goals causes students to cross environments and providers to cement skills faster</a:t>
            </a:r>
          </a:p>
        </p:txBody>
      </p:sp>
      <p:sp>
        <p:nvSpPr>
          <p:cNvPr id="4" name="Slide Number Placeholder 3"/>
          <p:cNvSpPr>
            <a:spLocks noGrp="1"/>
          </p:cNvSpPr>
          <p:nvPr>
            <p:ph type="sldNum" sz="quarter" idx="5"/>
          </p:nvPr>
        </p:nvSpPr>
        <p:spPr/>
        <p:txBody>
          <a:bodyPr/>
          <a:lstStyle/>
          <a:p>
            <a:fld id="{2E6DE88F-1F85-4A27-9D34-D74A50E7B0DA}" type="slidenum">
              <a:rPr lang="en-US" smtClean="0"/>
              <a:t>44</a:t>
            </a:fld>
            <a:endParaRPr lang="en-US" dirty="0"/>
          </a:p>
        </p:txBody>
      </p:sp>
    </p:spTree>
    <p:extLst>
      <p:ext uri="{BB962C8B-B14F-4D97-AF65-F5344CB8AC3E}">
        <p14:creationId xmlns:p14="http://schemas.microsoft.com/office/powerpoint/2010/main" val="196903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here is to elicit some conversation:</a:t>
            </a:r>
          </a:p>
          <a:p>
            <a:endParaRPr lang="en-US" dirty="0"/>
          </a:p>
          <a:p>
            <a:r>
              <a:rPr lang="en-US" dirty="0"/>
              <a:t>TVIs have three primary educator roles:</a:t>
            </a:r>
          </a:p>
          <a:p>
            <a:pPr marL="228600" indent="-228600">
              <a:buFont typeface="+mj-lt"/>
              <a:buAutoNum type="arabicPeriod"/>
            </a:pPr>
            <a:r>
              <a:rPr lang="en-US" dirty="0"/>
              <a:t>Adapt Materials</a:t>
            </a:r>
          </a:p>
          <a:p>
            <a:pPr marL="228600" indent="-228600">
              <a:buFont typeface="+mj-lt"/>
              <a:buAutoNum type="arabicPeriod"/>
            </a:pPr>
            <a:r>
              <a:rPr lang="en-US" dirty="0"/>
              <a:t>Support Students in coursework</a:t>
            </a:r>
          </a:p>
          <a:p>
            <a:pPr marL="228600" indent="-228600">
              <a:buFont typeface="+mj-lt"/>
              <a:buAutoNum type="arabicPeriod"/>
            </a:pPr>
            <a:r>
              <a:rPr lang="en-US" dirty="0"/>
              <a:t>Teach Special Curriculum</a:t>
            </a:r>
          </a:p>
          <a:p>
            <a:pPr marL="228600" indent="-228600">
              <a:buFont typeface="+mj-lt"/>
              <a:buAutoNum type="arabicPeriod"/>
            </a:pPr>
            <a:endParaRPr lang="en-US" dirty="0"/>
          </a:p>
          <a:p>
            <a:pPr marL="0" indent="0">
              <a:buFont typeface="+mj-lt"/>
              <a:buNone/>
            </a:pPr>
            <a:r>
              <a:rPr lang="en-US" dirty="0"/>
              <a:t>O&amp;M Specialists</a:t>
            </a:r>
          </a:p>
          <a:p>
            <a:pPr marL="228600" indent="-228600">
              <a:buFont typeface="+mj-lt"/>
              <a:buAutoNum type="arabicPeriod"/>
            </a:pPr>
            <a:r>
              <a:rPr lang="en-US" dirty="0"/>
              <a:t>Teach skills related to travel in the school and community</a:t>
            </a:r>
          </a:p>
          <a:p>
            <a:pPr marL="228600" indent="-228600">
              <a:buFont typeface="+mj-lt"/>
              <a:buAutoNum type="arabicPeriod"/>
            </a:pPr>
            <a:r>
              <a:rPr lang="en-US" dirty="0"/>
              <a:t>Support other ECC instruction</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1329178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messes created while preparing food is well worth the result of a student feeding themselves but are so hard for parents to accept in the moment.</a:t>
            </a:r>
          </a:p>
        </p:txBody>
      </p:sp>
      <p:sp>
        <p:nvSpPr>
          <p:cNvPr id="4" name="Slide Number Placeholder 3"/>
          <p:cNvSpPr>
            <a:spLocks noGrp="1"/>
          </p:cNvSpPr>
          <p:nvPr>
            <p:ph type="sldNum" sz="quarter" idx="5"/>
          </p:nvPr>
        </p:nvSpPr>
        <p:spPr/>
        <p:txBody>
          <a:bodyPr/>
          <a:lstStyle/>
          <a:p>
            <a:fld id="{2E6DE88F-1F85-4A27-9D34-D74A50E7B0DA}" type="slidenum">
              <a:rPr lang="en-US" smtClean="0"/>
              <a:t>45</a:t>
            </a:fld>
            <a:endParaRPr lang="en-US" dirty="0"/>
          </a:p>
        </p:txBody>
      </p:sp>
    </p:spTree>
    <p:extLst>
      <p:ext uri="{BB962C8B-B14F-4D97-AF65-F5344CB8AC3E}">
        <p14:creationId xmlns:p14="http://schemas.microsoft.com/office/powerpoint/2010/main" val="51111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the unique vision loss specific needs which as we know vary grandly based on individual students</a:t>
            </a:r>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68495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Pump Your Brakes!</a:t>
            </a:r>
          </a:p>
          <a:p>
            <a:r>
              <a:rPr lang="en-US" dirty="0"/>
              <a:t>Ok, I get it but maybe for another day but couldn’t not go here as it is needed to put best practices into place.</a:t>
            </a:r>
          </a:p>
          <a:p>
            <a:endParaRPr lang="en-US" dirty="0"/>
          </a:p>
          <a:p>
            <a:r>
              <a:rPr lang="en-US" dirty="0"/>
              <a:t>The goal is to use data to identify how a vision professionals time is spent each week, and if needed, demonstrate why additional support or personnel is needed.</a:t>
            </a:r>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Tree>
    <p:extLst>
      <p:ext uri="{BB962C8B-B14F-4D97-AF65-F5344CB8AC3E}">
        <p14:creationId xmlns:p14="http://schemas.microsoft.com/office/powerpoint/2010/main" val="388601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districts are not utilizing or aware of the potential of an instructional assistant acting as a braille aide.</a:t>
            </a:r>
          </a:p>
        </p:txBody>
      </p:sp>
      <p:sp>
        <p:nvSpPr>
          <p:cNvPr id="4" name="Slide Number Placeholder 3"/>
          <p:cNvSpPr>
            <a:spLocks noGrp="1"/>
          </p:cNvSpPr>
          <p:nvPr>
            <p:ph type="sldNum" sz="quarter" idx="5"/>
          </p:nvPr>
        </p:nvSpPr>
        <p:spPr/>
        <p:txBody>
          <a:bodyPr/>
          <a:lstStyle/>
          <a:p>
            <a:fld id="{2E6DE88F-1F85-4A27-9D34-D74A50E7B0DA}" type="slidenum">
              <a:rPr lang="en-US" smtClean="0"/>
              <a:t>8</a:t>
            </a:fld>
            <a:endParaRPr lang="en-US" dirty="0"/>
          </a:p>
        </p:txBody>
      </p:sp>
    </p:spTree>
    <p:extLst>
      <p:ext uri="{BB962C8B-B14F-4D97-AF65-F5344CB8AC3E}">
        <p14:creationId xmlns:p14="http://schemas.microsoft.com/office/powerpoint/2010/main" val="266164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space</a:t>
            </a:r>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dirty="0"/>
          </a:p>
        </p:txBody>
      </p:sp>
    </p:spTree>
    <p:extLst>
      <p:ext uri="{BB962C8B-B14F-4D97-AF65-F5344CB8AC3E}">
        <p14:creationId xmlns:p14="http://schemas.microsoft.com/office/powerpoint/2010/main" val="180790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The United States Code, is </a:t>
            </a:r>
            <a:r>
              <a:rPr lang="en-US" b="1" i="0" dirty="0">
                <a:solidFill>
                  <a:srgbClr val="202124"/>
                </a:solidFill>
                <a:effectLst/>
                <a:latin typeface="Roboto" panose="02000000000000000000" pitchFamily="2" charset="0"/>
              </a:rPr>
              <a:t>the codification by subject matter of the general and permanent laws of the United States</a:t>
            </a:r>
            <a:r>
              <a:rPr lang="en-US" b="0" i="0" dirty="0">
                <a:solidFill>
                  <a:srgbClr val="202124"/>
                </a:solidFill>
                <a:effectLst/>
                <a:latin typeface="Roboto" panose="02000000000000000000" pitchFamily="2" charset="0"/>
              </a:rPr>
              <a:t>. It is divided by broad subjects into 53 titles and published by the Office of the Law Revision Counsel of the U.S. House of Representatives. The U.S. Code was first published in 1926.</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dirty="0"/>
          </a:p>
        </p:txBody>
      </p:sp>
    </p:spTree>
    <p:extLst>
      <p:ext uri="{BB962C8B-B14F-4D97-AF65-F5344CB8AC3E}">
        <p14:creationId xmlns:p14="http://schemas.microsoft.com/office/powerpoint/2010/main" val="315816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dirty="0"/>
          </a:p>
        </p:txBody>
      </p:sp>
    </p:spTree>
    <p:extLst>
      <p:ext uri="{BB962C8B-B14F-4D97-AF65-F5344CB8AC3E}">
        <p14:creationId xmlns:p14="http://schemas.microsoft.com/office/powerpoint/2010/main" val="398843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8D38747-4367-4BD2-8D51-C97E202738E2}" type="datetime1">
              <a:rPr lang="en-US" smtClean="0"/>
              <a:pPr/>
              <a:t>11/15/2022</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atin typeface="Arial" panose="020B0604020202020204" pitchFamily="34" charset="0"/>
                <a:cs typeface="Arial" panose="020B0604020202020204" pitchFamily="34" charset="0"/>
              </a:defRPr>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1F1B079-7EF0-44EE-B798-BCC497C9F3B2}" type="datetime1">
              <a:rPr lang="en-US" smtClean="0"/>
              <a:pPr/>
              <a:t>11/15/2022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E6EFC2C-8905-46F0-B443-CE905B76BA01}" type="datetime1">
              <a:rPr lang="en-US" smtClean="0"/>
              <a:pPr/>
              <a:t>11/15/2022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079DC3-C9B5-499E-9140-0DC28B7074E2}" type="datetime1">
              <a:rPr lang="en-US" smtClean="0"/>
              <a:pPr/>
              <a:t>11/15/2022</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0BB33EA-E472-4D22-9C03-A9C14AA21CED}" type="datetime1">
              <a:rPr lang="en-US" smtClean="0"/>
              <a:pPr/>
              <a:t>11/15/2022</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C55A3C-5767-4844-A0A3-83778C2E5409}"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AE507A8-A5CF-4D38-AB86-7EDDA87A85D4}" type="datetime1">
              <a:rPr lang="en-US" smtClean="0"/>
              <a:pPr/>
              <a:t>11/15/2022</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FCD27C-8599-43EF-BA1D-14DDC1946E06}" type="datetime1">
              <a:rPr lang="en-US" smtClean="0"/>
              <a:pPr/>
              <a:t>11/15/2022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343D99-809A-49C0-96E5-4250D0B498EE}" type="datetime1">
              <a:rPr lang="en-US" smtClean="0"/>
              <a:pPr/>
              <a:t>11/15/2022</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143DE9B-B678-4EFB-BB7D-A4370204A0B0}" type="datetime1">
              <a:rPr lang="en-US" smtClean="0"/>
              <a:pPr/>
              <a:t>11/15/2022</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68812DA-F765-4142-A6A3-A8ED7235E082}" type="datetime1">
              <a:rPr lang="en-US" smtClean="0"/>
              <a:pPr/>
              <a:t>11/15/2022</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E0277FD-7DE6-41D4-930D-AC99F5AFE54E}" type="datetime1">
              <a:rPr lang="en-US" smtClean="0"/>
              <a:pPr/>
              <a:t>11/15/2022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EA15526-7079-4B7B-987C-1B5FAE11A0FF}" type="datetime1">
              <a:rPr lang="en-US" smtClean="0"/>
              <a:pPr/>
              <a:t>11/15/2022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11/15/2022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hyperlink" Target="https://www.afb.org/national-agenda-educ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sb-cde.ca.gov/resources/standards/documents/viguidelines-2014edition.pdf" TargetMode="External"/><Relationship Id="rId4" Type="http://schemas.openxmlformats.org/officeDocument/2006/relationships/hyperlink" Target="https://cosbvi.org/cosb-news/a-bill-of-rights-for-all-children-with-visual-impairment-and-their-famili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eo/in/lcff1sys-resources.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parentcenterhub.org/rda-home-page/" TargetMode="External"/><Relationship Id="rId5" Type="http://schemas.openxmlformats.org/officeDocument/2006/relationships/hyperlink" Target="https://www2.ed.gov/about/offices/list/osers/osep/rda/index.html" TargetMode="External"/><Relationship Id="rId4" Type="http://schemas.openxmlformats.org/officeDocument/2006/relationships/hyperlink" Target="https://www.cde.ca.gov/ci/cr/r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YT5ZOYYVao"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freeology.com/writing/5-paragraph-essay-checklis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leginfo.legislature.ca.gov/faces/codes_displayText.xhtml?lawCode=EDC&amp;division=4.&amp;title=2.&amp;part=30.&amp;chapter=4.&amp;article=3.5.#:~:text=(a)%C2%A0A%20functional%20vision%20assessment%20conducted%20pursuant%20to%20Section%2056320%20shall%20be%20used%20as%20one%20criterion%20in%20determining%20the%20appropriate%20reading%20medium%20or%20media%20for%20the%20pupi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aph.org/product/cortical-visual-impairment-an-approach-to-assessment-and-intervention-2nd-edition/#:~:text=Cortical%20Visual%20Impairment%3A%20An%20Approach%20to%20Assessment%20and%20Intervention%20provides,framework%20for%20assessment%20and%20intervention." TargetMode="External"/><Relationship Id="rId3" Type="http://schemas.openxmlformats.org/officeDocument/2006/relationships/hyperlink" Target="http://www.txaer.org/tsbvi.html" TargetMode="External"/><Relationship Id="rId7" Type="http://schemas.openxmlformats.org/officeDocument/2006/relationships/hyperlink" Target="https://pcvis.vision/educators-and-therapis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arubric.com/" TargetMode="External"/><Relationship Id="rId5" Type="http://schemas.openxmlformats.org/officeDocument/2006/relationships/hyperlink" Target="https://www.aph.org/product/newt/" TargetMode="External"/><Relationship Id="rId4" Type="http://schemas.openxmlformats.org/officeDocument/2006/relationships/hyperlink" Target="https://www.aph.org/product/fvlma-kit/"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leginfo.legislature.ca.gov/faces/codes_displayText.xhtml?lawCode=EDC&amp;division=4.&amp;title=2.&amp;part=30.&amp;chapter=4.&amp;article=3.5.#:~:text=A%20local%20educational%20agency%20may%20provide%20pupils%20with%20low%20vision%20with%20the%20opportunity%20to%20receive%20assessments%20to%20determine%20the%20appropriate%20reading%20medium%20or%20media%2C%20including%20braille%20instruction%2C%20for%20the%20pupi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pathstoliteracy.org/resource/learning-media-profile/" TargetMode="External"/><Relationship Id="rId3" Type="http://schemas.openxmlformats.org/officeDocument/2006/relationships/hyperlink" Target="http://www.txaer.org/tsbvi.html" TargetMode="External"/><Relationship Id="rId7" Type="http://schemas.openxmlformats.org/officeDocument/2006/relationships/hyperlink" Target="https://www.aph.org/product/looking-to-learn-promoting-literacy-for-students-with-low-vi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aph.org/product/isave-card-set-on-sale/" TargetMode="External"/><Relationship Id="rId5" Type="http://schemas.openxmlformats.org/officeDocument/2006/relationships/hyperlink" Target="https://www.aph.org/product/fvlma-kit/" TargetMode="External"/><Relationship Id="rId10" Type="http://schemas.openxmlformats.org/officeDocument/2006/relationships/hyperlink" Target="https://www.amazon.com/dp/1947954008?ref=myi_title_dp" TargetMode="External"/><Relationship Id="rId4" Type="http://schemas.openxmlformats.org/officeDocument/2006/relationships/hyperlink" Target="https://www.aph.org/product/newt/" TargetMode="External"/><Relationship Id="rId9" Type="http://schemas.openxmlformats.org/officeDocument/2006/relationships/hyperlink" Target="https://earubric.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ites.ed.gov/idea/statute-chapter-33/subchapter-i/1401" TargetMode="External"/><Relationship Id="rId2" Type="http://schemas.openxmlformats.org/officeDocument/2006/relationships/hyperlink" Target="https://www.law.cornell.edu/regulations/california/5-CCR-3051.19" TargetMode="External"/><Relationship Id="rId1" Type="http://schemas.openxmlformats.org/officeDocument/2006/relationships/slideLayout" Target="../slideLayouts/slideLayout2.xml"/><Relationship Id="rId4" Type="http://schemas.openxmlformats.org/officeDocument/2006/relationships/hyperlink" Target="https://leginfo.legislature.ca.gov/faces/codes_displayText.xhtml?lawCode=EDC&amp;division=4.&amp;title=2.&amp;part=30.&amp;chapter=4.&amp;article=3.5.#:~:text=A%20local%20educational%20agency%20may%20provide%20pupils%20with%20low%20vision%20with%20the%20opportunity%20to%20receive%20assessments%20to%20determine%20the%20appropriate%20reading%20medium%20or%20media%2C%20including%20braille%20instruction%2C%20for%20the%20pupil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wati.org/" TargetMode="External"/><Relationship Id="rId13" Type="http://schemas.openxmlformats.org/officeDocument/2006/relationships/hyperlink" Target="http://www.tpack.org/" TargetMode="External"/><Relationship Id="rId3" Type="http://schemas.openxmlformats.org/officeDocument/2006/relationships/hyperlink" Target="https://drive.google.com/file/d/19Ofx_fSNT3WneytcuRjmzJMDcc0gnNbA/view?usp=sharing" TargetMode="External"/><Relationship Id="rId7" Type="http://schemas.openxmlformats.org/officeDocument/2006/relationships/hyperlink" Target="https://drive.google.com/drive/folders/1DK9WILO51zDy37MHD2p8kMRLsGYLODzc?usp=sharing" TargetMode="External"/><Relationship Id="rId12" Type="http://schemas.openxmlformats.org/officeDocument/2006/relationships/hyperlink" Target="https://educationtechpoint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ocs.google.com/document/d/19bCNkDWnSYhsnk2z5b5uGkV_soHLlt4u/edit?usp=sharing&amp;ouid=100525691366650999297&amp;rtpof=true&amp;sd=true" TargetMode="External"/><Relationship Id="rId11" Type="http://schemas.openxmlformats.org/officeDocument/2006/relationships/hyperlink" Target="https://blogs.learnquebec.ca/aldi/#:~:text=ALDI%20(Advancing%20Learning%20in%20Differentiation,resource%20teachers%20in%20the%20province." TargetMode="External"/><Relationship Id="rId5" Type="http://schemas.openxmlformats.org/officeDocument/2006/relationships/hyperlink" Target="https://drive.google.com/file/d/1c7_-gQ78IRzd3wK9p4dzUC7jqTPGMpD7/view?usp=sharing" TargetMode="External"/><Relationship Id="rId10" Type="http://schemas.openxmlformats.org/officeDocument/2006/relationships/hyperlink" Target="https://qiat.org/indicators/" TargetMode="External"/><Relationship Id="rId4" Type="http://schemas.openxmlformats.org/officeDocument/2006/relationships/hyperlink" Target="https://www.aph.org/product/access-technology-for-blind-and-low-vision-accessibility/" TargetMode="External"/><Relationship Id="rId9" Type="http://schemas.openxmlformats.org/officeDocument/2006/relationships/hyperlink" Target="https://www.joyzabala.com/links-resourc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leginfo.legislature.ca.gov/faces/codes_displayText.xhtml?lawCode=EDC&amp;division=4.&amp;title=2.&amp;part=30.&amp;chapter=4.&amp;article=3.5.#:~:text=(a)%C2%A0(1)%C2%A0If%20an%20orientation%20and%20mobility%20evaluation%20is%20determined%20to%20be%20needed%20for%20a%20pupil%20who%20is%20blind%2C%20has%20low%20vision%2C%20or%20is%20visually%20impaired%2C%20it%20shall%20be%20conducted%20by%20a%20person%20who%20is%20appropriately%20certified%20as%20an%20orientation%20and%20mobility%20specialis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sbvi.edu/sto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txaer.org/tsbvi.html" TargetMode="External"/><Relationship Id="rId4" Type="http://schemas.openxmlformats.org/officeDocument/2006/relationships/hyperlink" Target="http://www.nmsbvi.k12.nm.us/ominventory.html"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earubric.com/" TargetMode="External"/><Relationship Id="rId3" Type="http://schemas.openxmlformats.org/officeDocument/2006/relationships/hyperlink" Target="http://www.txaer.org/tsbvi.html" TargetMode="External"/><Relationship Id="rId7" Type="http://schemas.openxmlformats.org/officeDocument/2006/relationships/hyperlink" Target="https://www.rcoe.us/departments/educational-services/instructional-services/content-and-pedagogy-support/special-education/student-annual-needs-determination-inventory-sand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transitiontn.org/ed/" TargetMode="External"/><Relationship Id="rId11" Type="http://schemas.openxmlformats.org/officeDocument/2006/relationships/hyperlink" Target="https://recc.tsbvi.edu/" TargetMode="External"/><Relationship Id="rId5" Type="http://schemas.openxmlformats.org/officeDocument/2006/relationships/hyperlink" Target="https://www.tsbvi.edu/curriculum-a-publications/3/1030-evals-evaluating-visually-impaired-studentss" TargetMode="External"/><Relationship Id="rId10" Type="http://schemas.openxmlformats.org/officeDocument/2006/relationships/hyperlink" Target="https://www.livebinders.com/play/play/1926100?tabid=d594dfe9-ea44-a47d-e8e8-c18aecba40f9" TargetMode="External"/><Relationship Id="rId4" Type="http://schemas.openxmlformats.org/officeDocument/2006/relationships/hyperlink" Target="https://docs.google.com/forms/d/e/1FAIpQLSdCk77TXNYaYfvceaMsOmNiTIXFy0GS9j55VMlYYGb0z3LU9g/viewform?pli=1&amp;pli=1" TargetMode="External"/><Relationship Id="rId9" Type="http://schemas.openxmlformats.org/officeDocument/2006/relationships/hyperlink" Target="https://www.perkinselearning.org/activity-resource-guid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de.ca.gov/sp/se/as/leagrnts.asp" TargetMode="External"/><Relationship Id="rId3" Type="http://schemas.openxmlformats.org/officeDocument/2006/relationships/hyperlink" Target="https://www.calstatela.edu/academic/ccoe/programs/ma_visualimpair_teachprep/masters-special-education-visual-impairment-grant" TargetMode="External"/><Relationship Id="rId7" Type="http://schemas.openxmlformats.org/officeDocument/2006/relationships/hyperlink" Target="http://ctebvi.org/katie.html" TargetMode="External"/><Relationship Id="rId2" Type="http://schemas.openxmlformats.org/officeDocument/2006/relationships/hyperlink" Target="https://viprogram.sfsu.edu/" TargetMode="External"/><Relationship Id="rId1" Type="http://schemas.openxmlformats.org/officeDocument/2006/relationships/slideLayout" Target="../slideLayouts/slideLayout2.xml"/><Relationship Id="rId6" Type="http://schemas.openxmlformats.org/officeDocument/2006/relationships/hyperlink" Target="https://aerbvi.org/resources/aer-scholarships/" TargetMode="External"/><Relationship Id="rId5" Type="http://schemas.openxmlformats.org/officeDocument/2006/relationships/hyperlink" Target="https://www.calstatela.edu/sites/default/files/groups/Charter%20College%20of%20Education%2C%20California%20State%20University%20Los%20Angeles/docs/pipp_flyer_az-02-07-21-01-final.pdf" TargetMode="External"/><Relationship Id="rId4" Type="http://schemas.openxmlformats.org/officeDocument/2006/relationships/hyperlink" Target="https://www.csac.ca.gov/gst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soesd.k12.or.us/or-project-order/" TargetMode="External"/><Relationship Id="rId7" Type="http://schemas.openxmlformats.org/officeDocument/2006/relationships/hyperlink" Target="https://www.curriculumassociates.com/programs/brigance/early-childhoo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vort.com/" TargetMode="External"/><Relationship Id="rId5" Type="http://schemas.openxmlformats.org/officeDocument/2006/relationships/hyperlink" Target="https://www.lilliworks.org/products/p/functional-scheme" TargetMode="External"/><Relationship Id="rId4" Type="http://schemas.openxmlformats.org/officeDocument/2006/relationships/hyperlink" Target="https://hopepubl.com/?s=Insite+Developmenta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document/d/180TN1kS1s7eQLocZLTVP9QinOjWM8ahLJygTrhWOMMk/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docs.google.com/document/d/1pS9XoQxNyBNN1BgKOWNMnufbG2WMalcs91q7xt8xVyQ/edit?usp=sharin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document/d/1w-wyrWijKQUqLjTel6dzcUYrQbu5eAh-/edit?usp=sharing&amp;ouid=100525691366650999297&amp;rtpof=true&amp;sd=tru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txaer.org/tsbvi.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document/d/1ltDe2a6GMnwHgbf5nPRfV7ls3NNFrBeBpL8Nyjdq0DQ/edit" TargetMode="External"/><Relationship Id="rId2" Type="http://schemas.openxmlformats.org/officeDocument/2006/relationships/hyperlink" Target="https://docs.google.com/presentation/d/12VhSRfP-l5NaYkxcpK1n45n8cWENTPnwCCh8AioAgMY/present?slide=id.ge3b1be95f4_0_0" TargetMode="External"/><Relationship Id="rId1" Type="http://schemas.openxmlformats.org/officeDocument/2006/relationships/slideLayout" Target="../slideLayouts/slideLayout2.xml"/><Relationship Id="rId5" Type="http://schemas.openxmlformats.org/officeDocument/2006/relationships/hyperlink" Target="https://docs.google.com/forms/d/e/1FAIpQLSdCk77TXNYaYfvceaMsOmNiTIXFy0GS9j55VMlYYGb0z3LU9g/viewform?pli=1&amp;pli=1" TargetMode="External"/><Relationship Id="rId4" Type="http://schemas.openxmlformats.org/officeDocument/2006/relationships/hyperlink" Target="https://drive.google.com/drive/folders/1BYoXqyQZAH7SR1OIiD59DSMmimrTx8gp?usp=shari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sb-cde.ca.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presentation/d/1cdcklmLTzLffNXECOQVOHXBxDAqIuPiTmgXaxXoFD8Y/edit?usp=sharing" TargetMode="External"/><Relationship Id="rId2" Type="http://schemas.openxmlformats.org/officeDocument/2006/relationships/hyperlink" Target="https://leginfo.legislature.ca.gov/faces/billNavClient.xhtml?bill_id=201920200AB947" TargetMode="External"/><Relationship Id="rId1" Type="http://schemas.openxmlformats.org/officeDocument/2006/relationships/slideLayout" Target="../slideLayouts/slideLayout2.xml"/><Relationship Id="rId4" Type="http://schemas.openxmlformats.org/officeDocument/2006/relationships/hyperlink" Target="https://www.afb.org/advocacy-cogswell-macy-ac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hyperlink" Target="mailto:aamandi@csb-cde.ca.gov"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txaer.org/tsbvi.html" TargetMode="External"/><Relationship Id="rId2" Type="http://schemas.openxmlformats.org/officeDocument/2006/relationships/hyperlink" Target="https://www.youtube.com/watch?v=EYT5ZOYYVao" TargetMode="External"/><Relationship Id="rId1" Type="http://schemas.openxmlformats.org/officeDocument/2006/relationships/slideLayout" Target="../slideLayouts/slideLayout2.xml"/><Relationship Id="rId6" Type="http://schemas.openxmlformats.org/officeDocument/2006/relationships/hyperlink" Target="https://www.aph.org/product/ecc-essentials-teaching-the-expanded-core-curriculum-to-students-with-visual-impairments/" TargetMode="External"/><Relationship Id="rId5" Type="http://schemas.openxmlformats.org/officeDocument/2006/relationships/hyperlink" Target="https://www.youtube.com/watch?v=c_6zC_XrRbE" TargetMode="External"/><Relationship Id="rId4" Type="http://schemas.openxmlformats.org/officeDocument/2006/relationships/hyperlink" Target="https://www.aph.org/product/keys-to-educational-success-teaching-students-with-visual-impairments-and-multiple-disabilities/"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leginfo.legislature.ca.gov/faces/codes_displayText.xhtml?lawCode=EDC&amp;division=4.&amp;title=2.&amp;part=30.&amp;chapter=4.&amp;article=3.5." TargetMode="External"/><Relationship Id="rId3" Type="http://schemas.openxmlformats.org/officeDocument/2006/relationships/hyperlink" Target="https://www.law.cornell.edu/uscode/text/20/1401" TargetMode="External"/><Relationship Id="rId7" Type="http://schemas.openxmlformats.org/officeDocument/2006/relationships/hyperlink" Target="https://www.law.cornell.edu/regulations/california/5-CCR-3030" TargetMode="External"/><Relationship Id="rId2" Type="http://schemas.openxmlformats.org/officeDocument/2006/relationships/hyperlink" Target="https://sites.ed.gov/idea/" TargetMode="External"/><Relationship Id="rId1" Type="http://schemas.openxmlformats.org/officeDocument/2006/relationships/slideLayout" Target="../slideLayouts/slideLayout2.xml"/><Relationship Id="rId6" Type="http://schemas.openxmlformats.org/officeDocument/2006/relationships/hyperlink" Target="https://www.cde.ca.gov/ci/cr/ri/" TargetMode="External"/><Relationship Id="rId5" Type="http://schemas.openxmlformats.org/officeDocument/2006/relationships/hyperlink" Target="https://www.cde.ca.gov/eo/in/lcff1sys-resources.asp" TargetMode="External"/><Relationship Id="rId4" Type="http://schemas.openxmlformats.org/officeDocument/2006/relationships/hyperlink" Target="https://www.law.cornell.edu/cfr/text/34/300.320" TargetMode="External"/><Relationship Id="rId9" Type="http://schemas.openxmlformats.org/officeDocument/2006/relationships/hyperlink" Target="https://www.law.cornell.edu/regulations/california/5-CCR-3051.7"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docs.google.com/document/d/180TN1kS1s7eQLocZLTVP9QinOjWM8ahLJygTrhWOMMk/edit?usp=sharing" TargetMode="External"/><Relationship Id="rId13" Type="http://schemas.openxmlformats.org/officeDocument/2006/relationships/hyperlink" Target="https://docs.google.com/document/d/1ltDe2a6GMnwHgbf5nPRfV7ls3NNFrBeBpL8Nyjdq0DQ/edit" TargetMode="External"/><Relationship Id="rId3" Type="http://schemas.openxmlformats.org/officeDocument/2006/relationships/hyperlink" Target="https://cosbvi.org/cosb-news/a-bill-of-rights-for-all-children-with-visual-impairment-and-their-families/" TargetMode="External"/><Relationship Id="rId7" Type="http://schemas.openxmlformats.org/officeDocument/2006/relationships/hyperlink" Target="https://www2.ed.gov/about/offices/list/osers/osep/rda/index.html" TargetMode="External"/><Relationship Id="rId12" Type="http://schemas.openxmlformats.org/officeDocument/2006/relationships/hyperlink" Target="https://docs.google.com/presentation/d/12VhSRfP-l5NaYkxcpK1n45n8cWENTPnwCCh8AioAgMY/present?slide=id.ge3b1be95f4_0_0" TargetMode="External"/><Relationship Id="rId2" Type="http://schemas.openxmlformats.org/officeDocument/2006/relationships/hyperlink" Target="https://www.afb.org/national-agenda-education" TargetMode="External"/><Relationship Id="rId1" Type="http://schemas.openxmlformats.org/officeDocument/2006/relationships/slideLayout" Target="../slideLayouts/slideLayout2.xml"/><Relationship Id="rId6" Type="http://schemas.openxmlformats.org/officeDocument/2006/relationships/hyperlink" Target="https://www.cde.ca.gov/ci/cr/ri/" TargetMode="External"/><Relationship Id="rId11" Type="http://schemas.openxmlformats.org/officeDocument/2006/relationships/hyperlink" Target="https://drive.google.com/drive/folders/1BYoXqyQZAH7SR1OIiD59DSMmimrTx8gp?usp=sharing" TargetMode="External"/><Relationship Id="rId5" Type="http://schemas.openxmlformats.org/officeDocument/2006/relationships/hyperlink" Target="https://www.cde.ca.gov/eo/in/lcff1sys-resources.asp" TargetMode="External"/><Relationship Id="rId10" Type="http://schemas.openxmlformats.org/officeDocument/2006/relationships/hyperlink" Target="https://docs.google.com/document/d/1w-wyrWijKQUqLjTel6dzcUYrQbu5eAh-/edit?usp=sharing&amp;ouid=100525691366650999297&amp;rtpof=true&amp;sd=true" TargetMode="External"/><Relationship Id="rId4" Type="http://schemas.openxmlformats.org/officeDocument/2006/relationships/hyperlink" Target="https://www.csb-cde.ca.gov/resources/standards/documents/viguidelines-2014edition.pdf" TargetMode="External"/><Relationship Id="rId9" Type="http://schemas.openxmlformats.org/officeDocument/2006/relationships/hyperlink" Target="https://docs.google.com/document/d/1pS9XoQxNyBNN1BgKOWNMnufbG2WMalcs91q7xt8xVyQ/edit?usp=sharin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aph.org/product/isave-card-set-on-sale/" TargetMode="External"/><Relationship Id="rId13" Type="http://schemas.openxmlformats.org/officeDocument/2006/relationships/hyperlink" Target="http://www.nmsbvi.k12.nm.us/ominventory.html" TargetMode="External"/><Relationship Id="rId3" Type="http://schemas.openxmlformats.org/officeDocument/2006/relationships/hyperlink" Target="https://www.aph.org/product/newt/" TargetMode="External"/><Relationship Id="rId7" Type="http://schemas.openxmlformats.org/officeDocument/2006/relationships/hyperlink" Target="https://www.aph.org/product/cortical-visual-impairment-an-approach-to-assessment-and-intervention-2nd-edition/#:~:text=Cortical%20Visual%20Impairment%3A%20An%20Approach%20to%20Assessment%20and%20Intervention%20provides,framework%20for%20assessment%20and%20intervention." TargetMode="External"/><Relationship Id="rId12" Type="http://schemas.openxmlformats.org/officeDocument/2006/relationships/hyperlink" Target="https://www.tsbvi.edu/store" TargetMode="External"/><Relationship Id="rId2" Type="http://schemas.openxmlformats.org/officeDocument/2006/relationships/hyperlink" Target="http://www.txaer.org/tsbvi.html" TargetMode="External"/><Relationship Id="rId1" Type="http://schemas.openxmlformats.org/officeDocument/2006/relationships/slideLayout" Target="../slideLayouts/slideLayout2.xml"/><Relationship Id="rId6" Type="http://schemas.openxmlformats.org/officeDocument/2006/relationships/hyperlink" Target="https://pcvis.vision/educators-and-therapists/" TargetMode="External"/><Relationship Id="rId11" Type="http://schemas.openxmlformats.org/officeDocument/2006/relationships/hyperlink" Target="https://www.amazon.com/dp/1947954008?ref=myi_title_dp" TargetMode="External"/><Relationship Id="rId5" Type="http://schemas.openxmlformats.org/officeDocument/2006/relationships/hyperlink" Target="https://earubric.com/" TargetMode="External"/><Relationship Id="rId10" Type="http://schemas.openxmlformats.org/officeDocument/2006/relationships/hyperlink" Target="https://www.pathstoliteracy.org/resource/learning-media-profile/" TargetMode="External"/><Relationship Id="rId4" Type="http://schemas.openxmlformats.org/officeDocument/2006/relationships/hyperlink" Target="https://www.aph.org/product/fvlma-kit/" TargetMode="External"/><Relationship Id="rId9" Type="http://schemas.openxmlformats.org/officeDocument/2006/relationships/hyperlink" Target="https://www.aph.org/product/looking-to-learn-promoting-literacy-for-students-with-low-vision/"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joyzabala.com/links-resources" TargetMode="External"/><Relationship Id="rId3" Type="http://schemas.openxmlformats.org/officeDocument/2006/relationships/hyperlink" Target="https://www.aph.org/product/access-technology-for-blind-and-low-vision-accessibility/" TargetMode="External"/><Relationship Id="rId7" Type="http://schemas.openxmlformats.org/officeDocument/2006/relationships/hyperlink" Target="https://www.wati.org/" TargetMode="External"/><Relationship Id="rId12" Type="http://schemas.openxmlformats.org/officeDocument/2006/relationships/hyperlink" Target="http://www.tpack.org/" TargetMode="External"/><Relationship Id="rId2" Type="http://schemas.openxmlformats.org/officeDocument/2006/relationships/hyperlink" Target="https://drive.google.com/file/d/19Ofx_fSNT3WneytcuRjmzJMDcc0gnNbA/view?usp=sharing" TargetMode="External"/><Relationship Id="rId1" Type="http://schemas.openxmlformats.org/officeDocument/2006/relationships/slideLayout" Target="../slideLayouts/slideLayout2.xml"/><Relationship Id="rId6" Type="http://schemas.openxmlformats.org/officeDocument/2006/relationships/hyperlink" Target="https://drive.google.com/drive/folders/1DK9WILO51zDy37MHD2p8kMRLsGYLODzc?usp=sharing" TargetMode="External"/><Relationship Id="rId11" Type="http://schemas.openxmlformats.org/officeDocument/2006/relationships/hyperlink" Target="https://educationtechpoints.org/" TargetMode="External"/><Relationship Id="rId5" Type="http://schemas.openxmlformats.org/officeDocument/2006/relationships/hyperlink" Target="https://docs.google.com/document/d/19bCNkDWnSYhsnk2z5b5uGkV_soHLlt4u/edit?usp=sharing&amp;ouid=100525691366650999297&amp;rtpof=true&amp;sd=true" TargetMode="External"/><Relationship Id="rId10" Type="http://schemas.openxmlformats.org/officeDocument/2006/relationships/hyperlink" Target="https://blogs.learnquebec.ca/aldi/#:~:text=ALDI%20(Advancing%20Learning%20in%20Differentiation,resource%20teachers%20in%20the%20province." TargetMode="External"/><Relationship Id="rId4" Type="http://schemas.openxmlformats.org/officeDocument/2006/relationships/hyperlink" Target="https://drive.google.com/file/d/1c7_-gQ78IRzd3wK9p4dzUC7jqTPGMpD7/view?usp=sharing" TargetMode="External"/><Relationship Id="rId9" Type="http://schemas.openxmlformats.org/officeDocument/2006/relationships/hyperlink" Target="https://qiat.org/indicators/"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perkinselearning.org/activity-resource-guide" TargetMode="External"/><Relationship Id="rId13" Type="http://schemas.openxmlformats.org/officeDocument/2006/relationships/hyperlink" Target="https://www.lilliworks.org/products/p/functional-scheme" TargetMode="External"/><Relationship Id="rId3" Type="http://schemas.openxmlformats.org/officeDocument/2006/relationships/hyperlink" Target="https://docs.google.com/forms/d/e/1FAIpQLSdCk77TXNYaYfvceaMsOmNiTIXFy0GS9j55VMlYYGb0z3LU9g/viewform?pli=1&amp;pli=1" TargetMode="External"/><Relationship Id="rId7" Type="http://schemas.openxmlformats.org/officeDocument/2006/relationships/hyperlink" Target="https://earubric.com/" TargetMode="External"/><Relationship Id="rId12" Type="http://schemas.openxmlformats.org/officeDocument/2006/relationships/hyperlink" Target="https://hopepubl.com/?s=Insite+Developmental" TargetMode="External"/><Relationship Id="rId2" Type="http://schemas.openxmlformats.org/officeDocument/2006/relationships/hyperlink" Target="http://www.txaer.org/tsbvi.html" TargetMode="External"/><Relationship Id="rId1" Type="http://schemas.openxmlformats.org/officeDocument/2006/relationships/slideLayout" Target="../slideLayouts/slideLayout2.xml"/><Relationship Id="rId6" Type="http://schemas.openxmlformats.org/officeDocument/2006/relationships/hyperlink" Target="https://www.rcoe.us/departments/educational-services/instructional-services/content-and-pedagogy-support/special-education/student-annual-needs-determination-inventory-sandi" TargetMode="External"/><Relationship Id="rId11" Type="http://schemas.openxmlformats.org/officeDocument/2006/relationships/hyperlink" Target="https://www.soesd.k12.or.us/or-project-order/" TargetMode="External"/><Relationship Id="rId5" Type="http://schemas.openxmlformats.org/officeDocument/2006/relationships/hyperlink" Target="https://transitiontn.org/ed/" TargetMode="External"/><Relationship Id="rId15" Type="http://schemas.openxmlformats.org/officeDocument/2006/relationships/hyperlink" Target="https://www.curriculumassociates.com/programs/brigance/early-childhood" TargetMode="External"/><Relationship Id="rId10" Type="http://schemas.openxmlformats.org/officeDocument/2006/relationships/hyperlink" Target="https://recc.tsbvi.edu/" TargetMode="External"/><Relationship Id="rId4" Type="http://schemas.openxmlformats.org/officeDocument/2006/relationships/hyperlink" Target="https://www.tsbvi.edu/curriculum-a-publications/3/1030-evals-evaluating-visually-impaired-studentss" TargetMode="External"/><Relationship Id="rId9" Type="http://schemas.openxmlformats.org/officeDocument/2006/relationships/hyperlink" Target="https://www.livebinders.com/play/play/1926100?tabid=d594dfe9-ea44-a47d-e8e8-c18aecba40f9" TargetMode="External"/><Relationship Id="rId14" Type="http://schemas.openxmlformats.org/officeDocument/2006/relationships/hyperlink" Target="http://www.vort.com/"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aph.org/product/access-technology-for-blind-and-low-vision-accessibility/" TargetMode="External"/><Relationship Id="rId3" Type="http://schemas.openxmlformats.org/officeDocument/2006/relationships/hyperlink" Target="https://www.perkins.org/understanding-the-expanded-core-curriculum/" TargetMode="External"/><Relationship Id="rId7" Type="http://schemas.openxmlformats.org/officeDocument/2006/relationships/hyperlink" Target="https://www.afb.org/research-and-initiatives/education/education-initiatives-afb/even-better-idea" TargetMode="External"/><Relationship Id="rId2" Type="http://schemas.openxmlformats.org/officeDocument/2006/relationships/hyperlink" Target="What%20is%20the%20Expanded%20Core%20Curriculum%20for%20Blind%20and%20Visually%20Impaired%20Students?" TargetMode="External"/><Relationship Id="rId1" Type="http://schemas.openxmlformats.org/officeDocument/2006/relationships/slideLayout" Target="../slideLayouts/slideLayout2.xml"/><Relationship Id="rId6" Type="http://schemas.openxmlformats.org/officeDocument/2006/relationships/hyperlink" Target="https://docs.google.com/presentation/d/1cdcklmLTzLffNXECOQVOHXBxDAqIuPiTmgXaxXoFD8Y/edit?usp=sharing" TargetMode="External"/><Relationship Id="rId5" Type="http://schemas.openxmlformats.org/officeDocument/2006/relationships/hyperlink" Target="https://docs.google.com/presentation/d/1UZvUm2wwNLCQMCD0frP17cmOTdkqHxFK5wYweaJL1p8/edit?usp=sharing" TargetMode="External"/><Relationship Id="rId4" Type="http://schemas.openxmlformats.org/officeDocument/2006/relationships/hyperlink" Target="https://docs.google.com/presentation/d/1w8vClqCXdZ2-94wTmsbh7ADDX2EZm6qg/edit?usp=sharing&amp;ouid=100525691366650999297&amp;rtpof=true&amp;sd=true" TargetMode="External"/><Relationship Id="rId9" Type="http://schemas.openxmlformats.org/officeDocument/2006/relationships/hyperlink" Target="http://adifferentkindofvision.blogspo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hyperlink" Target="https://www.law.cornell.edu/regulations/california/5-CCR-303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eginfo.legislature.ca.gov/faces/codes_displayText.xhtml?lawCode=EDC&amp;division=4.&amp;title=2.&amp;part=30.&amp;chapter=4.&amp;article=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Addressing the Expanded Core Curriculum</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400" dirty="0"/>
              <a:t>August 3, 2022</a:t>
            </a:r>
          </a:p>
        </p:txBody>
      </p:sp>
      <p:sp>
        <p:nvSpPr>
          <p:cNvPr id="4" name="Footer Placeholder 3">
            <a:extLst>
              <a:ext uri="{FF2B5EF4-FFF2-40B4-BE49-F238E27FC236}">
                <a16:creationId xmlns:a16="http://schemas.microsoft.com/office/drawing/2014/main" id="{98AB89DA-08E9-44EF-B5FA-62EB5821C149}"/>
              </a:ext>
            </a:extLst>
          </p:cNvPr>
          <p:cNvSpPr>
            <a:spLocks noGrp="1"/>
          </p:cNvSpPr>
          <p:nvPr>
            <p:ph type="ftr" sz="quarter" idx="11"/>
          </p:nvPr>
        </p:nvSpPr>
        <p:spPr>
          <a:xfrm>
            <a:off x="975938" y="6342265"/>
            <a:ext cx="11106570" cy="365125"/>
          </a:xfrm>
        </p:spPr>
        <p:txBody>
          <a:bodyPr/>
          <a:lstStyle/>
          <a:p>
            <a:pPr algn="r"/>
            <a:r>
              <a:rPr lang="en-US" sz="2400" dirty="0">
                <a:solidFill>
                  <a:schemeClr val="bg1"/>
                </a:solidFill>
                <a:effectLst/>
              </a:rPr>
              <a:t>Addressing the Expanded Core Curriculum - CA School for the Blind</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30E26-C90C-4598-A20B-1552B3B556B3}"/>
              </a:ext>
            </a:extLst>
          </p:cNvPr>
          <p:cNvSpPr>
            <a:spLocks noGrp="1"/>
          </p:cNvSpPr>
          <p:nvPr>
            <p:ph type="title"/>
          </p:nvPr>
        </p:nvSpPr>
        <p:spPr>
          <a:xfrm>
            <a:off x="913795" y="963506"/>
            <a:ext cx="3740815" cy="4827693"/>
          </a:xfrm>
        </p:spPr>
        <p:txBody>
          <a:bodyPr>
            <a:normAutofit/>
          </a:bodyPr>
          <a:lstStyle/>
          <a:p>
            <a:pPr algn="r"/>
            <a:r>
              <a:rPr lang="en-US" dirty="0"/>
              <a:t>What is the ECC?</a:t>
            </a:r>
            <a:endParaRPr lang="en-US"/>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444630-A578-4A54-A7F2-3A2FAFC61872}"/>
              </a:ext>
            </a:extLst>
          </p:cNvPr>
          <p:cNvSpPr>
            <a:spLocks noGrp="1"/>
          </p:cNvSpPr>
          <p:nvPr>
            <p:ph idx="1"/>
          </p:nvPr>
        </p:nvSpPr>
        <p:spPr>
          <a:xfrm>
            <a:off x="5307765" y="963507"/>
            <a:ext cx="5959791" cy="4827694"/>
          </a:xfrm>
          <a:effectLst/>
        </p:spPr>
        <p:txBody>
          <a:bodyPr anchor="ctr">
            <a:normAutofit/>
          </a:bodyPr>
          <a:lstStyle/>
          <a:p>
            <a:r>
              <a:rPr lang="en-US" sz="2400" dirty="0">
                <a:solidFill>
                  <a:schemeClr val="tx1"/>
                </a:solidFill>
              </a:rPr>
              <a:t>The Expanded Core Curriculum (ECC) is the body of knowledge and skills needed by students with visual impairments due to their </a:t>
            </a:r>
            <a:r>
              <a:rPr lang="en-US" sz="2400" b="1" dirty="0">
                <a:solidFill>
                  <a:schemeClr val="tx1"/>
                </a:solidFill>
              </a:rPr>
              <a:t>unique</a:t>
            </a:r>
            <a:r>
              <a:rPr lang="en-US" sz="2400" dirty="0">
                <a:solidFill>
                  <a:schemeClr val="tx1"/>
                </a:solidFill>
              </a:rPr>
              <a:t> disability-specific needs.</a:t>
            </a:r>
          </a:p>
        </p:txBody>
      </p:sp>
    </p:spTree>
    <p:extLst>
      <p:ext uri="{BB962C8B-B14F-4D97-AF65-F5344CB8AC3E}">
        <p14:creationId xmlns:p14="http://schemas.microsoft.com/office/powerpoint/2010/main" val="377686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DF6-8F66-486C-B3C2-B7900E49993F}"/>
              </a:ext>
            </a:extLst>
          </p:cNvPr>
          <p:cNvSpPr>
            <a:spLocks noGrp="1"/>
          </p:cNvSpPr>
          <p:nvPr>
            <p:ph type="title"/>
          </p:nvPr>
        </p:nvSpPr>
        <p:spPr>
          <a:xfrm>
            <a:off x="913795" y="609600"/>
            <a:ext cx="10353762" cy="1257300"/>
          </a:xfrm>
        </p:spPr>
        <p:txBody>
          <a:bodyPr>
            <a:normAutofit/>
          </a:bodyPr>
          <a:lstStyle/>
          <a:p>
            <a:r>
              <a:rPr lang="en-US" dirty="0"/>
              <a:t>Wait….that sounds a lot like…</a:t>
            </a:r>
          </a:p>
        </p:txBody>
      </p:sp>
      <p:graphicFrame>
        <p:nvGraphicFramePr>
          <p:cNvPr id="6" name="Table 6">
            <a:extLst>
              <a:ext uri="{FF2B5EF4-FFF2-40B4-BE49-F238E27FC236}">
                <a16:creationId xmlns:a16="http://schemas.microsoft.com/office/drawing/2014/main" id="{2B1A7BE3-EE71-448F-A3E5-7C10DC675A0E}"/>
              </a:ext>
            </a:extLst>
          </p:cNvPr>
          <p:cNvGraphicFramePr>
            <a:graphicFrameLocks/>
          </p:cNvGraphicFramePr>
          <p:nvPr>
            <p:extLst>
              <p:ext uri="{D42A27DB-BD31-4B8C-83A1-F6EECF244321}">
                <p14:modId xmlns:p14="http://schemas.microsoft.com/office/powerpoint/2010/main" val="4207970055"/>
              </p:ext>
            </p:extLst>
          </p:nvPr>
        </p:nvGraphicFramePr>
        <p:xfrm>
          <a:off x="756820" y="2093177"/>
          <a:ext cx="10667711" cy="3778015"/>
        </p:xfrm>
        <a:graphic>
          <a:graphicData uri="http://schemas.openxmlformats.org/drawingml/2006/table">
            <a:tbl>
              <a:tblPr firstRow="1" bandRow="1">
                <a:tableStyleId>{5C22544A-7EE6-4342-B048-85BDC9FD1C3A}</a:tableStyleId>
              </a:tblPr>
              <a:tblGrid>
                <a:gridCol w="10667711">
                  <a:extLst>
                    <a:ext uri="{9D8B030D-6E8A-4147-A177-3AD203B41FA5}">
                      <a16:colId xmlns:a16="http://schemas.microsoft.com/office/drawing/2014/main" val="692750688"/>
                    </a:ext>
                  </a:extLst>
                </a:gridCol>
              </a:tblGrid>
              <a:tr h="9433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latin typeface="Arial" panose="020B0604020202020204" pitchFamily="34" charset="0"/>
                          <a:cs typeface="Arial" panose="020B0604020202020204" pitchFamily="34" charset="0"/>
                        </a:rPr>
                        <a:t>20 U.S. Code § 1401 – Definitions (29) Special education</a:t>
                      </a:r>
                    </a:p>
                  </a:txBody>
                  <a:tcPr anchor="ctr"/>
                </a:tc>
                <a:extLst>
                  <a:ext uri="{0D108BD9-81ED-4DB2-BD59-A6C34878D82A}">
                    <a16:rowId xmlns:a16="http://schemas.microsoft.com/office/drawing/2014/main" val="3093346369"/>
                  </a:ext>
                </a:extLst>
              </a:tr>
              <a:tr h="1224684">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The term “special education” means specially designed instruction, at no cost to parents, to meet the unique needs of a child with a disability, including—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	(A) instruction conducted in the classroom, in the home, in hospitals and institutions, and in other settings; 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	(B) instruction in physical education.</a:t>
                      </a:r>
                    </a:p>
                  </a:txBody>
                  <a:tcPr/>
                </a:tc>
                <a:extLst>
                  <a:ext uri="{0D108BD9-81ED-4DB2-BD59-A6C34878D82A}">
                    <a16:rowId xmlns:a16="http://schemas.microsoft.com/office/drawing/2014/main" val="411220259"/>
                  </a:ext>
                </a:extLst>
              </a:tr>
            </a:tbl>
          </a:graphicData>
        </a:graphic>
      </p:graphicFrame>
    </p:spTree>
    <p:extLst>
      <p:ext uri="{BB962C8B-B14F-4D97-AF65-F5344CB8AC3E}">
        <p14:creationId xmlns:p14="http://schemas.microsoft.com/office/powerpoint/2010/main" val="155821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DF6-8F66-486C-B3C2-B7900E49993F}"/>
              </a:ext>
            </a:extLst>
          </p:cNvPr>
          <p:cNvSpPr>
            <a:spLocks noGrp="1"/>
          </p:cNvSpPr>
          <p:nvPr>
            <p:ph type="title"/>
          </p:nvPr>
        </p:nvSpPr>
        <p:spPr/>
        <p:txBody>
          <a:bodyPr>
            <a:normAutofit/>
          </a:bodyPr>
          <a:lstStyle/>
          <a:p>
            <a:r>
              <a:rPr lang="en-US" dirty="0"/>
              <a:t>It also sounds like…</a:t>
            </a:r>
          </a:p>
        </p:txBody>
      </p:sp>
      <p:graphicFrame>
        <p:nvGraphicFramePr>
          <p:cNvPr id="6" name="Table 6">
            <a:extLst>
              <a:ext uri="{FF2B5EF4-FFF2-40B4-BE49-F238E27FC236}">
                <a16:creationId xmlns:a16="http://schemas.microsoft.com/office/drawing/2014/main" id="{47BAD706-AAA9-4718-9452-34F2EBF4F2D8}"/>
              </a:ext>
            </a:extLst>
          </p:cNvPr>
          <p:cNvGraphicFramePr>
            <a:graphicFrameLocks noGrp="1"/>
          </p:cNvGraphicFramePr>
          <p:nvPr>
            <p:ph idx="1"/>
            <p:extLst>
              <p:ext uri="{D42A27DB-BD31-4B8C-83A1-F6EECF244321}">
                <p14:modId xmlns:p14="http://schemas.microsoft.com/office/powerpoint/2010/main" val="1322344612"/>
              </p:ext>
            </p:extLst>
          </p:nvPr>
        </p:nvGraphicFramePr>
        <p:xfrm>
          <a:off x="600364" y="2076450"/>
          <a:ext cx="10667711" cy="3778015"/>
        </p:xfrm>
        <a:graphic>
          <a:graphicData uri="http://schemas.openxmlformats.org/drawingml/2006/table">
            <a:tbl>
              <a:tblPr firstRow="1" bandRow="1">
                <a:tableStyleId>{5C22544A-7EE6-4342-B048-85BDC9FD1C3A}</a:tableStyleId>
              </a:tblPr>
              <a:tblGrid>
                <a:gridCol w="10667711">
                  <a:extLst>
                    <a:ext uri="{9D8B030D-6E8A-4147-A177-3AD203B41FA5}">
                      <a16:colId xmlns:a16="http://schemas.microsoft.com/office/drawing/2014/main" val="692750688"/>
                    </a:ext>
                  </a:extLst>
                </a:gridCol>
              </a:tblGrid>
              <a:tr h="9433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latin typeface="Arial" panose="020B0604020202020204" pitchFamily="34" charset="0"/>
                          <a:cs typeface="Arial" panose="020B0604020202020204" pitchFamily="34" charset="0"/>
                        </a:rPr>
                        <a:t>Individuals with Disabilities Education Act</a:t>
                      </a:r>
                    </a:p>
                    <a:p>
                      <a:endParaRPr lang="en-US" dirty="0"/>
                    </a:p>
                  </a:txBody>
                  <a:tcPr anchor="ctr"/>
                </a:tc>
                <a:extLst>
                  <a:ext uri="{0D108BD9-81ED-4DB2-BD59-A6C34878D82A}">
                    <a16:rowId xmlns:a16="http://schemas.microsoft.com/office/drawing/2014/main" val="3093346369"/>
                  </a:ext>
                </a:extLst>
              </a:tr>
              <a:tr h="1224684">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“The stated purpose of the IDEA is: to ensure that all children with disabilities have available to them a free appropriate public education that emphasizes special education and related services designed to meet their </a:t>
                      </a:r>
                      <a:r>
                        <a:rPr lang="en-US" sz="3000" b="1" dirty="0">
                          <a:latin typeface="Arial" panose="020B0604020202020204" pitchFamily="34" charset="0"/>
                          <a:cs typeface="Arial" panose="020B0604020202020204" pitchFamily="34" charset="0"/>
                        </a:rPr>
                        <a:t>unique needs </a:t>
                      </a:r>
                      <a:r>
                        <a:rPr lang="en-US" sz="3000" dirty="0">
                          <a:latin typeface="Arial" panose="020B0604020202020204" pitchFamily="34" charset="0"/>
                          <a:cs typeface="Arial" panose="020B0604020202020204" pitchFamily="34" charset="0"/>
                        </a:rPr>
                        <a:t>and prepare them for further education, employment, and independent living”</a:t>
                      </a:r>
                    </a:p>
                  </a:txBody>
                  <a:tcPr/>
                </a:tc>
                <a:extLst>
                  <a:ext uri="{0D108BD9-81ED-4DB2-BD59-A6C34878D82A}">
                    <a16:rowId xmlns:a16="http://schemas.microsoft.com/office/drawing/2014/main" val="411220259"/>
                  </a:ext>
                </a:extLst>
              </a:tr>
            </a:tbl>
          </a:graphicData>
        </a:graphic>
      </p:graphicFrame>
    </p:spTree>
    <p:extLst>
      <p:ext uri="{BB962C8B-B14F-4D97-AF65-F5344CB8AC3E}">
        <p14:creationId xmlns:p14="http://schemas.microsoft.com/office/powerpoint/2010/main" val="102364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DF6-8F66-486C-B3C2-B7900E49993F}"/>
              </a:ext>
            </a:extLst>
          </p:cNvPr>
          <p:cNvSpPr>
            <a:spLocks noGrp="1"/>
          </p:cNvSpPr>
          <p:nvPr>
            <p:ph type="title"/>
          </p:nvPr>
        </p:nvSpPr>
        <p:spPr>
          <a:xfrm>
            <a:off x="913795" y="609600"/>
            <a:ext cx="10353762" cy="1257300"/>
          </a:xfrm>
        </p:spPr>
        <p:txBody>
          <a:bodyPr>
            <a:normAutofit/>
          </a:bodyPr>
          <a:lstStyle/>
          <a:p>
            <a:r>
              <a:rPr lang="en-US" dirty="0"/>
              <a:t>Or even… the definition of an IEP</a:t>
            </a:r>
          </a:p>
        </p:txBody>
      </p:sp>
      <p:graphicFrame>
        <p:nvGraphicFramePr>
          <p:cNvPr id="17" name="Content Placeholder 2" descr="Section 300.320 of the definition of the IEP">
            <a:extLst>
              <a:ext uri="{FF2B5EF4-FFF2-40B4-BE49-F238E27FC236}">
                <a16:creationId xmlns:a16="http://schemas.microsoft.com/office/drawing/2014/main" id="{C8EFA18C-922D-74AA-89C1-2EAF467FC7EB}"/>
              </a:ext>
            </a:extLst>
          </p:cNvPr>
          <p:cNvGraphicFramePr>
            <a:graphicFrameLocks noGrp="1"/>
          </p:cNvGraphicFramePr>
          <p:nvPr>
            <p:ph idx="1"/>
            <p:extLst>
              <p:ext uri="{D42A27DB-BD31-4B8C-83A1-F6EECF244321}">
                <p14:modId xmlns:p14="http://schemas.microsoft.com/office/powerpoint/2010/main" val="3047466526"/>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364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E95A-BB81-4382-9845-E3A76E2282B3}"/>
              </a:ext>
            </a:extLst>
          </p:cNvPr>
          <p:cNvSpPr>
            <a:spLocks noGrp="1"/>
          </p:cNvSpPr>
          <p:nvPr>
            <p:ph type="title"/>
          </p:nvPr>
        </p:nvSpPr>
        <p:spPr/>
        <p:txBody>
          <a:bodyPr>
            <a:normAutofit/>
          </a:bodyPr>
          <a:lstStyle/>
          <a:p>
            <a:r>
              <a:rPr lang="en-US" dirty="0"/>
              <a:t>What more do you need?</a:t>
            </a:r>
          </a:p>
        </p:txBody>
      </p:sp>
      <p:sp>
        <p:nvSpPr>
          <p:cNvPr id="3" name="Content Placeholder 2">
            <a:extLst>
              <a:ext uri="{FF2B5EF4-FFF2-40B4-BE49-F238E27FC236}">
                <a16:creationId xmlns:a16="http://schemas.microsoft.com/office/drawing/2014/main" id="{D5717F02-0F45-4FBD-84AC-F387715F4B8C}"/>
              </a:ext>
            </a:extLst>
          </p:cNvPr>
          <p:cNvSpPr>
            <a:spLocks noGrp="1"/>
          </p:cNvSpPr>
          <p:nvPr>
            <p:ph idx="1"/>
          </p:nvPr>
        </p:nvSpPr>
        <p:spPr/>
        <p:txBody>
          <a:bodyPr>
            <a:normAutofit fontScale="92500" lnSpcReduction="20000"/>
          </a:bodyPr>
          <a:lstStyle/>
          <a:p>
            <a:r>
              <a:rPr lang="en-US" sz="3600" dirty="0">
                <a:solidFill>
                  <a:srgbClr val="00B0F0"/>
                </a:solidFill>
                <a:hlinkClick r:id="rId3">
                  <a:extLst>
                    <a:ext uri="{A12FA001-AC4F-418D-AE19-62706E023703}">
                      <ahyp:hlinkClr xmlns:ahyp="http://schemas.microsoft.com/office/drawing/2018/hyperlinkcolor" val="tx"/>
                    </a:ext>
                  </a:extLst>
                </a:hlinkClick>
              </a:rPr>
              <a:t>The National Agenda for the Education of Children and Youths with Visual Impairments, Including Those with Multiple Disabilities</a:t>
            </a:r>
            <a:endParaRPr lang="en-US" sz="3600" dirty="0">
              <a:solidFill>
                <a:srgbClr val="00B0F0"/>
              </a:solidFill>
            </a:endParaRPr>
          </a:p>
          <a:p>
            <a:r>
              <a:rPr lang="en-US" sz="3600" dirty="0">
                <a:hlinkClick r:id="rId4"/>
              </a:rPr>
              <a:t>A Bill of Rights for All Children with Visual Impairment and their Families</a:t>
            </a:r>
            <a:endParaRPr lang="en-US" sz="3600" dirty="0"/>
          </a:p>
          <a:p>
            <a:r>
              <a:rPr lang="en-US" sz="3600" dirty="0">
                <a:hlinkClick r:id="rId5"/>
              </a:rPr>
              <a:t>Guidelines for Programs Serving Students With Visual Impairments - 2014 Revised Edition</a:t>
            </a:r>
            <a:endParaRPr lang="en-US" sz="3600" dirty="0"/>
          </a:p>
        </p:txBody>
      </p:sp>
    </p:spTree>
    <p:extLst>
      <p:ext uri="{BB962C8B-B14F-4D97-AF65-F5344CB8AC3E}">
        <p14:creationId xmlns:p14="http://schemas.microsoft.com/office/powerpoint/2010/main" val="1197994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65F7-FA96-4C53-B0F5-04DBBD572D1F}"/>
              </a:ext>
            </a:extLst>
          </p:cNvPr>
          <p:cNvSpPr>
            <a:spLocks noGrp="1"/>
          </p:cNvSpPr>
          <p:nvPr>
            <p:ph type="title"/>
          </p:nvPr>
        </p:nvSpPr>
        <p:spPr>
          <a:xfrm>
            <a:off x="917639" y="0"/>
            <a:ext cx="10353762" cy="1257300"/>
          </a:xfrm>
        </p:spPr>
        <p:txBody>
          <a:bodyPr>
            <a:normAutofit/>
          </a:bodyPr>
          <a:lstStyle/>
          <a:p>
            <a:r>
              <a:rPr lang="en-US" dirty="0"/>
              <a:t>Even mainstream ed. speak supports it</a:t>
            </a:r>
          </a:p>
        </p:txBody>
      </p:sp>
      <p:sp>
        <p:nvSpPr>
          <p:cNvPr id="3" name="Content Placeholder 2">
            <a:extLst>
              <a:ext uri="{FF2B5EF4-FFF2-40B4-BE49-F238E27FC236}">
                <a16:creationId xmlns:a16="http://schemas.microsoft.com/office/drawing/2014/main" id="{7D0DF692-0150-48DD-A4CF-66C621C0F0BD}"/>
              </a:ext>
            </a:extLst>
          </p:cNvPr>
          <p:cNvSpPr>
            <a:spLocks noGrp="1"/>
          </p:cNvSpPr>
          <p:nvPr>
            <p:ph idx="1"/>
          </p:nvPr>
        </p:nvSpPr>
        <p:spPr>
          <a:xfrm>
            <a:off x="221941" y="1091953"/>
            <a:ext cx="11754036" cy="5566299"/>
          </a:xfrm>
        </p:spPr>
        <p:txBody>
          <a:bodyPr>
            <a:normAutofit/>
          </a:bodyPr>
          <a:lstStyle/>
          <a:p>
            <a:r>
              <a:rPr lang="en-US" sz="2400" dirty="0">
                <a:hlinkClick r:id="rId3"/>
              </a:rPr>
              <a:t>Local Control Funding Formula (LCFF) </a:t>
            </a:r>
            <a:r>
              <a:rPr lang="en-US" sz="2400" dirty="0"/>
              <a:t>has distinct priorities in </a:t>
            </a:r>
            <a:r>
              <a:rPr lang="en-US" sz="2400" i="1" dirty="0"/>
              <a:t>Conditions of Learning</a:t>
            </a:r>
            <a:r>
              <a:rPr lang="en-US" sz="2400" dirty="0"/>
              <a:t> and being sure all students are engaged in education as well as standards of </a:t>
            </a:r>
            <a:r>
              <a:rPr lang="en-US" sz="2400" i="1" dirty="0"/>
              <a:t>Engagement</a:t>
            </a:r>
            <a:r>
              <a:rPr lang="en-US" sz="2400" dirty="0"/>
              <a:t> and </a:t>
            </a:r>
            <a:r>
              <a:rPr lang="en-US" sz="2400" i="1" dirty="0"/>
              <a:t>Student Outcomes</a:t>
            </a:r>
            <a:r>
              <a:rPr lang="en-US" sz="2400" dirty="0"/>
              <a:t>.</a:t>
            </a:r>
          </a:p>
          <a:p>
            <a:r>
              <a:rPr lang="en-US" sz="2400" dirty="0">
                <a:hlinkClick r:id="rId4"/>
              </a:rPr>
              <a:t>California’s Multi-Tiered System of Supports</a:t>
            </a:r>
            <a:endParaRPr lang="en-US" sz="2400" dirty="0"/>
          </a:p>
          <a:p>
            <a:pPr lvl="1"/>
            <a:r>
              <a:rPr lang="en-US" sz="2400" dirty="0"/>
              <a:t>It is more than just </a:t>
            </a:r>
            <a:r>
              <a:rPr lang="en-US" sz="2400" i="1" dirty="0"/>
              <a:t>Response to Instruction and Intervention (RtI</a:t>
            </a:r>
            <a:r>
              <a:rPr lang="en-US" sz="2400" i="1" baseline="30000" dirty="0"/>
              <a:t>2</a:t>
            </a:r>
            <a:r>
              <a:rPr lang="en-US" sz="2400" i="1" dirty="0"/>
              <a:t>)</a:t>
            </a:r>
            <a:r>
              <a:rPr lang="en-US" sz="2400" dirty="0"/>
              <a:t> and</a:t>
            </a:r>
            <a:r>
              <a:rPr lang="en-US" sz="2400" i="1" dirty="0"/>
              <a:t> Positive Behavioral Interventions and Supports (PBIS); </a:t>
            </a:r>
            <a:r>
              <a:rPr lang="en-US" sz="2400" dirty="0"/>
              <a:t>organizing supports within an LEA to address academic and social-emotional learning.</a:t>
            </a:r>
          </a:p>
          <a:p>
            <a:r>
              <a:rPr lang="en-US" sz="2400" dirty="0">
                <a:hlinkClick r:id="rId5"/>
              </a:rPr>
              <a:t>Office of Special Education Programs (OSEP) Results Driving Accountability (RDA)</a:t>
            </a:r>
            <a:endParaRPr lang="en-US" sz="2400" dirty="0"/>
          </a:p>
          <a:p>
            <a:pPr lvl="1"/>
            <a:r>
              <a:rPr lang="en-US" sz="2400" dirty="0"/>
              <a:t>“OSEP believes it is critical that their resources be aligned to support improved educational results and </a:t>
            </a:r>
            <a:r>
              <a:rPr lang="en-US" sz="2400" b="1" dirty="0"/>
              <a:t>functional outcomes for children with disabilities </a:t>
            </a:r>
            <a:r>
              <a:rPr lang="en-US" sz="2400" dirty="0"/>
              <a:t>and to that end, are designing a system that maximizes resources.” – </a:t>
            </a:r>
            <a:r>
              <a:rPr lang="en-US" sz="2400" dirty="0">
                <a:hlinkClick r:id="rId6"/>
              </a:rPr>
              <a:t>parentcenterhub.org</a:t>
            </a:r>
            <a:endParaRPr lang="en-US" sz="2400" dirty="0"/>
          </a:p>
          <a:p>
            <a:pPr lvl="1"/>
            <a:endParaRPr lang="en-US" sz="2400" dirty="0"/>
          </a:p>
        </p:txBody>
      </p:sp>
    </p:spTree>
    <p:extLst>
      <p:ext uri="{BB962C8B-B14F-4D97-AF65-F5344CB8AC3E}">
        <p14:creationId xmlns:p14="http://schemas.microsoft.com/office/powerpoint/2010/main" val="264014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9FE95-0EFE-494A-B42A-9A9F73801EA3}"/>
              </a:ext>
            </a:extLst>
          </p:cNvPr>
          <p:cNvSpPr>
            <a:spLocks noGrp="1"/>
          </p:cNvSpPr>
          <p:nvPr>
            <p:ph type="title"/>
          </p:nvPr>
        </p:nvSpPr>
        <p:spPr>
          <a:xfrm>
            <a:off x="913795" y="963506"/>
            <a:ext cx="3740815" cy="4827693"/>
          </a:xfrm>
        </p:spPr>
        <p:txBody>
          <a:bodyPr>
            <a:normAutofit/>
          </a:bodyPr>
          <a:lstStyle/>
          <a:p>
            <a:pPr algn="r"/>
            <a:r>
              <a:rPr lang="en-US" sz="4000" dirty="0"/>
              <a:t>You know what 	all this is?</a:t>
            </a:r>
            <a:br>
              <a:rPr lang="en-US" dirty="0"/>
            </a:br>
            <a:br>
              <a:rPr lang="en-US" dirty="0"/>
            </a:br>
            <a:r>
              <a:rPr lang="en-US" dirty="0"/>
              <a:t>Whole Child Education</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867F83-EDB2-4901-BB20-34EB57939F37}"/>
              </a:ext>
            </a:extLst>
          </p:cNvPr>
          <p:cNvSpPr>
            <a:spLocks noGrp="1"/>
          </p:cNvSpPr>
          <p:nvPr>
            <p:ph idx="1"/>
          </p:nvPr>
        </p:nvSpPr>
        <p:spPr>
          <a:xfrm>
            <a:off x="5307764" y="887767"/>
            <a:ext cx="6481781" cy="5078027"/>
          </a:xfrm>
          <a:effectLst/>
        </p:spPr>
        <p:txBody>
          <a:bodyPr anchor="ctr">
            <a:normAutofit fontScale="85000" lnSpcReduction="20000"/>
          </a:bodyPr>
          <a:lstStyle/>
          <a:p>
            <a:pPr marL="36900" indent="0">
              <a:buNone/>
            </a:pPr>
            <a:endParaRPr lang="en-US" sz="2100" dirty="0">
              <a:solidFill>
                <a:schemeClr val="tx1"/>
              </a:solidFill>
            </a:endParaRPr>
          </a:p>
          <a:p>
            <a:pPr marL="36900" indent="0">
              <a:buNone/>
            </a:pPr>
            <a:r>
              <a:rPr lang="en-US" sz="2800" dirty="0">
                <a:solidFill>
                  <a:schemeClr val="tx1"/>
                </a:solidFill>
              </a:rPr>
              <a:t>A simple equation (borrowed from </a:t>
            </a:r>
            <a:r>
              <a:rPr lang="en-US" sz="2800" dirty="0">
                <a:solidFill>
                  <a:schemeClr val="tx1"/>
                </a:solidFill>
                <a:hlinkClick r:id="rId3"/>
              </a:rPr>
              <a:t>APH ECC Presentation</a:t>
            </a:r>
            <a:r>
              <a:rPr lang="en-US" sz="2800" dirty="0">
                <a:solidFill>
                  <a:schemeClr val="tx1"/>
                </a:solidFill>
              </a:rPr>
              <a:t>)</a:t>
            </a:r>
          </a:p>
          <a:p>
            <a:pPr marL="36900" indent="0">
              <a:buNone/>
            </a:pPr>
            <a:endParaRPr lang="en-US" sz="2800" b="1" dirty="0">
              <a:solidFill>
                <a:schemeClr val="tx1"/>
              </a:solidFill>
            </a:endParaRPr>
          </a:p>
          <a:p>
            <a:pPr marL="36900" indent="0" algn="ctr">
              <a:buNone/>
            </a:pPr>
            <a:r>
              <a:rPr lang="en-US" sz="2800" b="1" dirty="0">
                <a:solidFill>
                  <a:schemeClr val="tx1"/>
                </a:solidFill>
              </a:rPr>
              <a:t>Access to Core Educational Content</a:t>
            </a:r>
          </a:p>
          <a:p>
            <a:pPr marL="36900" indent="0" algn="ctr">
              <a:buNone/>
            </a:pPr>
            <a:r>
              <a:rPr lang="en-US" sz="2800" b="1" dirty="0">
                <a:solidFill>
                  <a:schemeClr val="tx1"/>
                </a:solidFill>
              </a:rPr>
              <a:t>+</a:t>
            </a:r>
          </a:p>
          <a:p>
            <a:pPr marL="36900" indent="0" algn="ctr">
              <a:buNone/>
            </a:pPr>
            <a:r>
              <a:rPr lang="en-US" sz="2800" b="1" dirty="0">
                <a:solidFill>
                  <a:schemeClr val="tx1"/>
                </a:solidFill>
              </a:rPr>
              <a:t>Direct, Systematic, Sequential Instruction in the Expanded Core Curriculum</a:t>
            </a:r>
          </a:p>
          <a:p>
            <a:pPr marL="36900" indent="0" algn="ctr">
              <a:buNone/>
            </a:pPr>
            <a:r>
              <a:rPr lang="en-US" sz="2800" b="1" dirty="0">
                <a:solidFill>
                  <a:schemeClr val="tx1"/>
                </a:solidFill>
              </a:rPr>
              <a:t>=</a:t>
            </a:r>
          </a:p>
          <a:p>
            <a:pPr marL="36900" indent="0" algn="ctr">
              <a:buNone/>
            </a:pPr>
            <a:r>
              <a:rPr lang="en-US" sz="2800" b="1" dirty="0">
                <a:solidFill>
                  <a:schemeClr val="tx1"/>
                </a:solidFill>
              </a:rPr>
              <a:t>Complete Educational Planning for Students with Visual Impairments</a:t>
            </a:r>
          </a:p>
          <a:p>
            <a:endParaRPr lang="en-US" sz="2100" dirty="0">
              <a:solidFill>
                <a:schemeClr val="tx1"/>
              </a:solidFill>
            </a:endParaRPr>
          </a:p>
        </p:txBody>
      </p:sp>
    </p:spTree>
    <p:extLst>
      <p:ext uri="{BB962C8B-B14F-4D97-AF65-F5344CB8AC3E}">
        <p14:creationId xmlns:p14="http://schemas.microsoft.com/office/powerpoint/2010/main" val="28361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1316-0425-4714-B575-6BE2045CC4F5}"/>
              </a:ext>
            </a:extLst>
          </p:cNvPr>
          <p:cNvSpPr>
            <a:spLocks noGrp="1"/>
          </p:cNvSpPr>
          <p:nvPr>
            <p:ph type="title"/>
          </p:nvPr>
        </p:nvSpPr>
        <p:spPr>
          <a:xfrm>
            <a:off x="919119" y="204846"/>
            <a:ext cx="10353762" cy="1261872"/>
          </a:xfrm>
        </p:spPr>
        <p:txBody>
          <a:bodyPr>
            <a:noAutofit/>
          </a:bodyPr>
          <a:lstStyle/>
          <a:p>
            <a:r>
              <a:rPr lang="en-US" sz="3200" dirty="0"/>
              <a:t>Are we covering the Expanded Core Curriculum?</a:t>
            </a:r>
          </a:p>
        </p:txBody>
      </p:sp>
      <p:sp>
        <p:nvSpPr>
          <p:cNvPr id="3" name="Content Placeholder 2">
            <a:extLst>
              <a:ext uri="{FF2B5EF4-FFF2-40B4-BE49-F238E27FC236}">
                <a16:creationId xmlns:a16="http://schemas.microsoft.com/office/drawing/2014/main" id="{68C8B3ED-9896-4994-989E-BE0E3436B9D7}"/>
              </a:ext>
            </a:extLst>
          </p:cNvPr>
          <p:cNvSpPr>
            <a:spLocks noGrp="1"/>
          </p:cNvSpPr>
          <p:nvPr>
            <p:ph sz="half" idx="1"/>
          </p:nvPr>
        </p:nvSpPr>
        <p:spPr>
          <a:xfrm>
            <a:off x="586155" y="1669962"/>
            <a:ext cx="6419554" cy="4585599"/>
          </a:xfrm>
        </p:spPr>
        <p:txBody>
          <a:bodyPr>
            <a:noAutofit/>
          </a:bodyPr>
          <a:lstStyle/>
          <a:p>
            <a:r>
              <a:rPr lang="en-US" sz="2400" dirty="0"/>
              <a:t>Compensatory or functional academic skills</a:t>
            </a:r>
          </a:p>
          <a:p>
            <a:r>
              <a:rPr lang="en-US" sz="2400" dirty="0"/>
              <a:t>Orientation and Mobility</a:t>
            </a:r>
          </a:p>
          <a:p>
            <a:r>
              <a:rPr lang="en-US" sz="2400" dirty="0"/>
              <a:t>Social Interaction Skills</a:t>
            </a:r>
          </a:p>
          <a:p>
            <a:r>
              <a:rPr lang="en-US" sz="2400" dirty="0"/>
              <a:t>Independent Living Skills</a:t>
            </a:r>
          </a:p>
          <a:p>
            <a:r>
              <a:rPr lang="en-US" sz="2400" dirty="0"/>
              <a:t>Recreation and Leisure Skills</a:t>
            </a:r>
          </a:p>
          <a:p>
            <a:r>
              <a:rPr lang="en-US" sz="2400" dirty="0"/>
              <a:t>Career Education</a:t>
            </a:r>
          </a:p>
          <a:p>
            <a:r>
              <a:rPr lang="en-US" sz="2400" dirty="0"/>
              <a:t>Use of Assistive Technology</a:t>
            </a:r>
          </a:p>
          <a:p>
            <a:r>
              <a:rPr lang="en-US" sz="2400" dirty="0"/>
              <a:t>Sensory Efficiency Skills</a:t>
            </a:r>
          </a:p>
          <a:p>
            <a:r>
              <a:rPr lang="en-US" sz="2400" dirty="0"/>
              <a:t>Self-Determination</a:t>
            </a:r>
          </a:p>
        </p:txBody>
      </p:sp>
      <p:sp>
        <p:nvSpPr>
          <p:cNvPr id="4" name="Content Placeholder 3">
            <a:extLst>
              <a:ext uri="{FF2B5EF4-FFF2-40B4-BE49-F238E27FC236}">
                <a16:creationId xmlns:a16="http://schemas.microsoft.com/office/drawing/2014/main" id="{4CA2FE2D-860F-40B0-B01E-17286A9A660C}"/>
              </a:ext>
            </a:extLst>
          </p:cNvPr>
          <p:cNvSpPr>
            <a:spLocks noGrp="1"/>
          </p:cNvSpPr>
          <p:nvPr>
            <p:ph sz="half" idx="2"/>
          </p:nvPr>
        </p:nvSpPr>
        <p:spPr>
          <a:xfrm>
            <a:off x="7005709" y="1949841"/>
            <a:ext cx="4600135" cy="1159119"/>
          </a:xfrm>
        </p:spPr>
        <p:txBody>
          <a:bodyPr>
            <a:normAutofit fontScale="92500" lnSpcReduction="20000"/>
          </a:bodyPr>
          <a:lstStyle/>
          <a:p>
            <a:pPr marL="36900" indent="0" algn="ctr">
              <a:buNone/>
            </a:pPr>
            <a:r>
              <a:rPr lang="en-US" sz="3200" dirty="0">
                <a:solidFill>
                  <a:schemeClr val="tx1"/>
                </a:solidFill>
                <a:hlinkClick r:id="rId3">
                  <a:extLst>
                    <a:ext uri="{A12FA001-AC4F-418D-AE19-62706E023703}">
                      <ahyp:hlinkClr xmlns:ahyp="http://schemas.microsoft.com/office/drawing/2018/hyperlinkcolor" val="tx"/>
                    </a:ext>
                  </a:extLst>
                </a:hlinkClick>
              </a:rPr>
              <a:t>www.menti.com</a:t>
            </a:r>
            <a:endParaRPr lang="en-US" sz="3200" dirty="0">
              <a:solidFill>
                <a:schemeClr val="tx1"/>
              </a:solidFill>
            </a:endParaRPr>
          </a:p>
          <a:p>
            <a:pPr marL="36900" indent="0" algn="ctr">
              <a:buNone/>
            </a:pPr>
            <a:r>
              <a:rPr lang="en-US" sz="3200" dirty="0"/>
              <a:t>9212 3024</a:t>
            </a:r>
          </a:p>
          <a:p>
            <a:pPr marL="36900" indent="0" algn="ctr">
              <a:buNone/>
            </a:pPr>
            <a:endParaRPr lang="en-US" sz="3200" dirty="0"/>
          </a:p>
        </p:txBody>
      </p:sp>
      <p:pic>
        <p:nvPicPr>
          <p:cNvPr id="8" name="Picture 7" descr="QR code for https://www.menti.com">
            <a:extLst>
              <a:ext uri="{FF2B5EF4-FFF2-40B4-BE49-F238E27FC236}">
                <a16:creationId xmlns:a16="http://schemas.microsoft.com/office/drawing/2014/main" id="{7B0F1C69-D4AF-4640-BD70-1362428C0297}"/>
              </a:ext>
            </a:extLst>
          </p:cNvPr>
          <p:cNvPicPr>
            <a:picLocks noChangeAspect="1"/>
          </p:cNvPicPr>
          <p:nvPr/>
        </p:nvPicPr>
        <p:blipFill>
          <a:blip r:embed="rId4"/>
          <a:stretch>
            <a:fillRect/>
          </a:stretch>
        </p:blipFill>
        <p:spPr>
          <a:xfrm>
            <a:off x="7431256" y="3011306"/>
            <a:ext cx="3749040" cy="3749040"/>
          </a:xfrm>
          <a:prstGeom prst="rect">
            <a:avLst/>
          </a:prstGeom>
        </p:spPr>
      </p:pic>
    </p:spTree>
    <p:extLst>
      <p:ext uri="{BB962C8B-B14F-4D97-AF65-F5344CB8AC3E}">
        <p14:creationId xmlns:p14="http://schemas.microsoft.com/office/powerpoint/2010/main" val="400509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4C5A-C06C-4880-A8DC-B25E827E2AC8}"/>
              </a:ext>
            </a:extLst>
          </p:cNvPr>
          <p:cNvSpPr>
            <a:spLocks noGrp="1"/>
          </p:cNvSpPr>
          <p:nvPr>
            <p:ph type="title"/>
          </p:nvPr>
        </p:nvSpPr>
        <p:spPr/>
        <p:txBody>
          <a:bodyPr>
            <a:normAutofit fontScale="90000"/>
          </a:bodyPr>
          <a:lstStyle/>
          <a:p>
            <a:r>
              <a:rPr lang="en-US" dirty="0"/>
              <a:t>Is the ECC being addressed?</a:t>
            </a:r>
            <a:br>
              <a:rPr lang="en-US" dirty="0"/>
            </a:br>
            <a:r>
              <a:rPr lang="en-US" sz="4000" dirty="0"/>
              <a:t>Study conducted by the Florida State University (over 400 teachers)</a:t>
            </a:r>
            <a:endParaRPr lang="en-US" dirty="0"/>
          </a:p>
        </p:txBody>
      </p:sp>
      <p:sp>
        <p:nvSpPr>
          <p:cNvPr id="3" name="Content Placeholder 2">
            <a:extLst>
              <a:ext uri="{FF2B5EF4-FFF2-40B4-BE49-F238E27FC236}">
                <a16:creationId xmlns:a16="http://schemas.microsoft.com/office/drawing/2014/main" id="{D9FAE089-410D-4B18-BC81-D5BEC3DEB14F}"/>
              </a:ext>
            </a:extLst>
          </p:cNvPr>
          <p:cNvSpPr>
            <a:spLocks noGrp="1"/>
          </p:cNvSpPr>
          <p:nvPr>
            <p:ph sz="half" idx="1"/>
          </p:nvPr>
        </p:nvSpPr>
        <p:spPr>
          <a:xfrm>
            <a:off x="913795" y="2540690"/>
            <a:ext cx="4856841" cy="3622671"/>
          </a:xfrm>
        </p:spPr>
        <p:txBody>
          <a:bodyPr>
            <a:normAutofit lnSpcReduction="10000"/>
          </a:bodyPr>
          <a:lstStyle/>
          <a:p>
            <a:r>
              <a:rPr lang="en-US" sz="2800" dirty="0"/>
              <a:t>ECC areas addressed by </a:t>
            </a:r>
            <a:r>
              <a:rPr lang="en-US" sz="2800" b="1" dirty="0"/>
              <a:t>MORE than 80% of TVIs</a:t>
            </a:r>
            <a:r>
              <a:rPr lang="en-US" sz="2800" dirty="0"/>
              <a:t>:</a:t>
            </a:r>
          </a:p>
          <a:p>
            <a:pPr lvl="1"/>
            <a:r>
              <a:rPr lang="en-US" sz="2800" dirty="0"/>
              <a:t>Compensatory Access Skills</a:t>
            </a:r>
          </a:p>
          <a:p>
            <a:pPr lvl="1"/>
            <a:r>
              <a:rPr lang="en-US" sz="2800" dirty="0"/>
              <a:t>Self-Determination</a:t>
            </a:r>
          </a:p>
          <a:p>
            <a:pPr lvl="1"/>
            <a:r>
              <a:rPr lang="en-US" sz="2800" dirty="0"/>
              <a:t>Sensory Efficiency</a:t>
            </a:r>
          </a:p>
          <a:p>
            <a:pPr lvl="1"/>
            <a:r>
              <a:rPr lang="en-US" sz="2800" dirty="0"/>
              <a:t>Assistive Technology </a:t>
            </a:r>
          </a:p>
        </p:txBody>
      </p:sp>
      <p:sp>
        <p:nvSpPr>
          <p:cNvPr id="4" name="Content Placeholder 3">
            <a:extLst>
              <a:ext uri="{FF2B5EF4-FFF2-40B4-BE49-F238E27FC236}">
                <a16:creationId xmlns:a16="http://schemas.microsoft.com/office/drawing/2014/main" id="{AFEDB37F-8AB1-4558-8149-6B887F66FF86}"/>
              </a:ext>
            </a:extLst>
          </p:cNvPr>
          <p:cNvSpPr>
            <a:spLocks noGrp="1"/>
          </p:cNvSpPr>
          <p:nvPr>
            <p:ph sz="half" idx="2"/>
          </p:nvPr>
        </p:nvSpPr>
        <p:spPr>
          <a:xfrm>
            <a:off x="6410716" y="2540691"/>
            <a:ext cx="4856841" cy="3622672"/>
          </a:xfrm>
        </p:spPr>
        <p:txBody>
          <a:bodyPr>
            <a:noAutofit/>
          </a:bodyPr>
          <a:lstStyle/>
          <a:p>
            <a:r>
              <a:rPr lang="en-US" sz="2800" dirty="0"/>
              <a:t>ECC areas addressed by </a:t>
            </a:r>
            <a:r>
              <a:rPr lang="en-US" sz="2800" b="1" dirty="0"/>
              <a:t>FEWER than 80% of TVIs</a:t>
            </a:r>
            <a:r>
              <a:rPr lang="en-US" sz="2800" dirty="0"/>
              <a:t>:</a:t>
            </a:r>
          </a:p>
          <a:p>
            <a:pPr lvl="1"/>
            <a:r>
              <a:rPr lang="en-US" sz="2800" dirty="0"/>
              <a:t>Social Interaction</a:t>
            </a:r>
          </a:p>
          <a:p>
            <a:pPr lvl="1"/>
            <a:r>
              <a:rPr lang="en-US" sz="2800" dirty="0"/>
              <a:t>Career Education</a:t>
            </a:r>
          </a:p>
          <a:p>
            <a:pPr lvl="1"/>
            <a:r>
              <a:rPr lang="en-US" sz="2800" dirty="0"/>
              <a:t>Independent Living Skills</a:t>
            </a:r>
          </a:p>
          <a:p>
            <a:pPr lvl="1"/>
            <a:r>
              <a:rPr lang="en-US" sz="2800" dirty="0"/>
              <a:t>Recreation and Leisure</a:t>
            </a:r>
          </a:p>
          <a:p>
            <a:pPr lvl="1"/>
            <a:r>
              <a:rPr lang="en-US" sz="2800" dirty="0"/>
              <a:t>Orientation and Mobility</a:t>
            </a:r>
          </a:p>
          <a:p>
            <a:endParaRPr lang="en-US" sz="2800" dirty="0"/>
          </a:p>
        </p:txBody>
      </p:sp>
    </p:spTree>
    <p:extLst>
      <p:ext uri="{BB962C8B-B14F-4D97-AF65-F5344CB8AC3E}">
        <p14:creationId xmlns:p14="http://schemas.microsoft.com/office/powerpoint/2010/main" val="188741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CD2EF-CE71-4A9A-B272-711A7564F639}"/>
              </a:ext>
            </a:extLst>
          </p:cNvPr>
          <p:cNvSpPr>
            <a:spLocks noGrp="1"/>
          </p:cNvSpPr>
          <p:nvPr>
            <p:ph type="title"/>
          </p:nvPr>
        </p:nvSpPr>
        <p:spPr>
          <a:xfrm>
            <a:off x="913795" y="963506"/>
            <a:ext cx="3740815" cy="4827693"/>
          </a:xfrm>
        </p:spPr>
        <p:txBody>
          <a:bodyPr>
            <a:normAutofit/>
          </a:bodyPr>
          <a:lstStyle/>
          <a:p>
            <a:pPr algn="r"/>
            <a:r>
              <a:rPr lang="en-US" sz="3600"/>
              <a:t>Where do we start? </a:t>
            </a:r>
            <a:r>
              <a:rPr lang="en-US" sz="3600" i="1"/>
              <a:t>or</a:t>
            </a:r>
            <a:r>
              <a:rPr lang="en-US" sz="3600"/>
              <a:t> </a:t>
            </a:r>
            <a:br>
              <a:rPr lang="en-US" sz="3600"/>
            </a:br>
            <a:r>
              <a:rPr lang="en-US" sz="3600"/>
              <a:t>Can you show me your FVLM(t)A[ECC]?</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AC511B-5FA6-4DC0-B404-78111BE44AD8}"/>
              </a:ext>
            </a:extLst>
          </p:cNvPr>
          <p:cNvSpPr>
            <a:spLocks noGrp="1"/>
          </p:cNvSpPr>
          <p:nvPr>
            <p:ph idx="1"/>
          </p:nvPr>
        </p:nvSpPr>
        <p:spPr>
          <a:xfrm>
            <a:off x="5307765" y="963507"/>
            <a:ext cx="5959791" cy="4827694"/>
          </a:xfrm>
          <a:effectLst/>
        </p:spPr>
        <p:txBody>
          <a:bodyPr anchor="ctr">
            <a:normAutofit/>
          </a:bodyPr>
          <a:lstStyle/>
          <a:p>
            <a:pPr>
              <a:lnSpc>
                <a:spcPct val="100000"/>
              </a:lnSpc>
            </a:pPr>
            <a:r>
              <a:rPr lang="en-US" sz="2400" dirty="0">
                <a:solidFill>
                  <a:schemeClr val="tx1"/>
                </a:solidFill>
              </a:rPr>
              <a:t>Functional Vision Assessment</a:t>
            </a:r>
          </a:p>
          <a:p>
            <a:pPr>
              <a:lnSpc>
                <a:spcPct val="100000"/>
              </a:lnSpc>
            </a:pPr>
            <a:r>
              <a:rPr lang="en-US" sz="2400" dirty="0">
                <a:solidFill>
                  <a:schemeClr val="tx1"/>
                </a:solidFill>
              </a:rPr>
              <a:t>Learning Media Assessment [(including Academic present levels (at least an Informal Reading Inventory)]</a:t>
            </a:r>
          </a:p>
          <a:p>
            <a:pPr>
              <a:lnSpc>
                <a:spcPct val="100000"/>
              </a:lnSpc>
            </a:pPr>
            <a:r>
              <a:rPr lang="en-US" sz="2400" dirty="0">
                <a:solidFill>
                  <a:schemeClr val="tx1"/>
                </a:solidFill>
              </a:rPr>
              <a:t>Technology Assessment (including Digital Literacy)</a:t>
            </a:r>
          </a:p>
          <a:p>
            <a:pPr>
              <a:lnSpc>
                <a:spcPct val="100000"/>
              </a:lnSpc>
            </a:pPr>
            <a:r>
              <a:rPr lang="en-US" sz="2400" dirty="0">
                <a:solidFill>
                  <a:schemeClr val="tx1"/>
                </a:solidFill>
              </a:rPr>
              <a:t>Orientation and Mobility Assessment</a:t>
            </a:r>
          </a:p>
          <a:p>
            <a:pPr>
              <a:lnSpc>
                <a:spcPct val="100000"/>
              </a:lnSpc>
            </a:pPr>
            <a:r>
              <a:rPr lang="en-US" sz="2400" dirty="0">
                <a:solidFill>
                  <a:schemeClr val="tx1"/>
                </a:solidFill>
              </a:rPr>
              <a:t>Expanded Core Curriculum Assessment</a:t>
            </a:r>
          </a:p>
        </p:txBody>
      </p:sp>
    </p:spTree>
    <p:extLst>
      <p:ext uri="{BB962C8B-B14F-4D97-AF65-F5344CB8AC3E}">
        <p14:creationId xmlns:p14="http://schemas.microsoft.com/office/powerpoint/2010/main" val="131603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AC6773C-A6BE-45F8-9B41-AD7274980DB2}"/>
              </a:ext>
            </a:extLst>
          </p:cNvPr>
          <p:cNvSpPr>
            <a:spLocks noGrp="1"/>
          </p:cNvSpPr>
          <p:nvPr>
            <p:ph type="title"/>
          </p:nvPr>
        </p:nvSpPr>
        <p:spPr>
          <a:xfrm>
            <a:off x="924443" y="1023257"/>
            <a:ext cx="3732902" cy="4570457"/>
          </a:xfrm>
          <a:effectLst/>
        </p:spPr>
        <p:txBody>
          <a:bodyPr>
            <a:normAutofit/>
          </a:bodyPr>
          <a:lstStyle/>
          <a:p>
            <a:pPr algn="l"/>
            <a:r>
              <a:rPr lang="en-US" dirty="0"/>
              <a:t>Teacher Shortage</a:t>
            </a:r>
          </a:p>
        </p:txBody>
      </p:sp>
      <p:cxnSp>
        <p:nvCxnSpPr>
          <p:cNvPr id="17" name="Straight Connector 16">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48B4409-B227-4E7E-9552-FFDA7F826BA1}"/>
              </a:ext>
            </a:extLst>
          </p:cNvPr>
          <p:cNvSpPr>
            <a:spLocks noGrp="1"/>
          </p:cNvSpPr>
          <p:nvPr>
            <p:ph idx="1"/>
          </p:nvPr>
        </p:nvSpPr>
        <p:spPr>
          <a:xfrm>
            <a:off x="5119390" y="647115"/>
            <a:ext cx="6581377" cy="5570806"/>
          </a:xfrm>
          <a:effectLst/>
        </p:spPr>
        <p:txBody>
          <a:bodyPr anchor="ctr">
            <a:noAutofit/>
          </a:bodyPr>
          <a:lstStyle/>
          <a:p>
            <a:pPr>
              <a:lnSpc>
                <a:spcPct val="90000"/>
              </a:lnSpc>
            </a:pPr>
            <a:r>
              <a:rPr lang="en-US" sz="2400" dirty="0"/>
              <a:t>There is a known shortage of Teachers of Students with Visual Impairments and Certified Orientation and Mobility Specialists</a:t>
            </a:r>
          </a:p>
          <a:p>
            <a:pPr lvl="1">
              <a:lnSpc>
                <a:spcPct val="90000"/>
              </a:lnSpc>
            </a:pPr>
            <a:r>
              <a:rPr lang="en-US" sz="2400" dirty="0"/>
              <a:t>American Printing House for the Blind (TVI/O&amp;M) / U.S. Dept. of Education identified key teacher shortage area (TVI)</a:t>
            </a:r>
          </a:p>
          <a:p>
            <a:pPr lvl="1">
              <a:lnSpc>
                <a:spcPct val="90000"/>
              </a:lnSpc>
            </a:pPr>
            <a:endParaRPr lang="en-US" sz="2400" dirty="0"/>
          </a:p>
          <a:p>
            <a:pPr>
              <a:lnSpc>
                <a:spcPct val="90000"/>
              </a:lnSpc>
            </a:pPr>
            <a:r>
              <a:rPr lang="en-US" sz="2400" dirty="0"/>
              <a:t>According to research by Dr. Cheryl Kamei Hannan at Cal. State Los Angeles there are more than 60 open positions across California. (2022)</a:t>
            </a:r>
          </a:p>
          <a:p>
            <a:pPr marL="36900" indent="0">
              <a:lnSpc>
                <a:spcPct val="90000"/>
              </a:lnSpc>
              <a:buNone/>
            </a:pPr>
            <a:endParaRPr lang="en-US" sz="2400" dirty="0"/>
          </a:p>
          <a:p>
            <a:pPr>
              <a:lnSpc>
                <a:spcPct val="90000"/>
              </a:lnSpc>
            </a:pPr>
            <a:r>
              <a:rPr lang="en-US" sz="2400" dirty="0"/>
              <a:t>Is there a TVI/O&amp;M shortage in your area?</a:t>
            </a:r>
          </a:p>
        </p:txBody>
      </p:sp>
    </p:spTree>
    <p:extLst>
      <p:ext uri="{BB962C8B-B14F-4D97-AF65-F5344CB8AC3E}">
        <p14:creationId xmlns:p14="http://schemas.microsoft.com/office/powerpoint/2010/main" val="354950742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77A98-993A-4DA2-B487-2C07D129D06C}"/>
              </a:ext>
            </a:extLst>
          </p:cNvPr>
          <p:cNvSpPr>
            <a:spLocks noGrp="1"/>
          </p:cNvSpPr>
          <p:nvPr>
            <p:ph type="title"/>
          </p:nvPr>
        </p:nvSpPr>
        <p:spPr>
          <a:xfrm>
            <a:off x="861791" y="835383"/>
            <a:ext cx="3382832" cy="3499549"/>
          </a:xfrm>
        </p:spPr>
        <p:txBody>
          <a:bodyPr vert="horz" lIns="91440" tIns="45720" rIns="91440" bIns="45720" rtlCol="0" anchor="b">
            <a:normAutofit fontScale="90000"/>
          </a:bodyPr>
          <a:lstStyle/>
          <a:p>
            <a:pPr algn="l"/>
            <a:r>
              <a:rPr lang="en-US" sz="4200" dirty="0">
                <a:effectLst/>
              </a:rPr>
              <a:t>How are you currently handling TVI/O&amp;M Assessments?</a:t>
            </a:r>
          </a:p>
        </p:txBody>
      </p:sp>
      <p:sp>
        <p:nvSpPr>
          <p:cNvPr id="12" name="Rectangle 11">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Image of a checklist">
            <a:extLst>
              <a:ext uri="{FF2B5EF4-FFF2-40B4-BE49-F238E27FC236}">
                <a16:creationId xmlns:a16="http://schemas.microsoft.com/office/drawing/2014/main" id="{63302EC4-5516-3945-959E-F3ADE7EA809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124104" y="609600"/>
            <a:ext cx="4598090" cy="5638800"/>
          </a:xfrm>
          <a:prstGeom prst="rect">
            <a:avLst/>
          </a:prstGeom>
        </p:spPr>
      </p:pic>
    </p:spTree>
    <p:extLst>
      <p:ext uri="{BB962C8B-B14F-4D97-AF65-F5344CB8AC3E}">
        <p14:creationId xmlns:p14="http://schemas.microsoft.com/office/powerpoint/2010/main" val="27310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8BEB-1667-42C2-AC97-4FB9C7B73ABD}"/>
              </a:ext>
            </a:extLst>
          </p:cNvPr>
          <p:cNvSpPr>
            <a:spLocks noGrp="1"/>
          </p:cNvSpPr>
          <p:nvPr>
            <p:ph type="title"/>
          </p:nvPr>
        </p:nvSpPr>
        <p:spPr/>
        <p:txBody>
          <a:bodyPr/>
          <a:lstStyle/>
          <a:p>
            <a:r>
              <a:rPr lang="en-US" dirty="0"/>
              <a:t>Functional Vision</a:t>
            </a:r>
          </a:p>
        </p:txBody>
      </p:sp>
      <p:sp>
        <p:nvSpPr>
          <p:cNvPr id="3" name="Content Placeholder 2">
            <a:extLst>
              <a:ext uri="{FF2B5EF4-FFF2-40B4-BE49-F238E27FC236}">
                <a16:creationId xmlns:a16="http://schemas.microsoft.com/office/drawing/2014/main" id="{7554CF54-4CAD-4123-AC88-F41DD37C6F6D}"/>
              </a:ext>
            </a:extLst>
          </p:cNvPr>
          <p:cNvSpPr>
            <a:spLocks noGrp="1"/>
          </p:cNvSpPr>
          <p:nvPr>
            <p:ph idx="1"/>
          </p:nvPr>
        </p:nvSpPr>
        <p:spPr/>
        <p:txBody>
          <a:bodyPr>
            <a:normAutofit fontScale="92500" lnSpcReduction="20000"/>
          </a:bodyPr>
          <a:lstStyle/>
          <a:p>
            <a:r>
              <a:rPr lang="en-US" sz="2800" dirty="0">
                <a:hlinkClick r:id="rId2"/>
              </a:rPr>
              <a:t>California Education Code 56352</a:t>
            </a:r>
            <a:endParaRPr lang="en-US" sz="2800" dirty="0"/>
          </a:p>
          <a:p>
            <a:pPr lvl="1"/>
            <a:r>
              <a:rPr lang="en-US" sz="2800" dirty="0"/>
              <a:t>(a) A functional vision assessment conducted pursuant to Section 56320 shall be used as one criterion in determining the appropriate reading medium or media for the pupil.</a:t>
            </a:r>
          </a:p>
          <a:p>
            <a:pPr lvl="1"/>
            <a:endParaRPr lang="en-US" sz="2800" dirty="0"/>
          </a:p>
          <a:p>
            <a:pPr marL="450000" lvl="1" indent="0">
              <a:buNone/>
            </a:pPr>
            <a:r>
              <a:rPr lang="en-US" sz="2800" dirty="0"/>
              <a:t>The Functional Vision Assessment/Evaluation should evaluate the students use of vision in their natural environment (home, school, and community), with consideration to lighting, and extensive support needs including biobehavioral considerations.</a:t>
            </a:r>
            <a:endParaRPr lang="en-US" dirty="0"/>
          </a:p>
        </p:txBody>
      </p:sp>
    </p:spTree>
    <p:extLst>
      <p:ext uri="{BB962C8B-B14F-4D97-AF65-F5344CB8AC3E}">
        <p14:creationId xmlns:p14="http://schemas.microsoft.com/office/powerpoint/2010/main" val="363205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7A23-B55A-49CF-AB16-55B456A5708F}"/>
              </a:ext>
            </a:extLst>
          </p:cNvPr>
          <p:cNvSpPr>
            <a:spLocks noGrp="1"/>
          </p:cNvSpPr>
          <p:nvPr>
            <p:ph type="title"/>
          </p:nvPr>
        </p:nvSpPr>
        <p:spPr>
          <a:xfrm>
            <a:off x="919119" y="0"/>
            <a:ext cx="10353762" cy="1257300"/>
          </a:xfrm>
        </p:spPr>
        <p:txBody>
          <a:bodyPr>
            <a:normAutofit fontScale="90000"/>
          </a:bodyPr>
          <a:lstStyle/>
          <a:p>
            <a:r>
              <a:rPr lang="en-US" dirty="0"/>
              <a:t>Functional Vision Assessment/Evaluation</a:t>
            </a:r>
          </a:p>
        </p:txBody>
      </p:sp>
      <p:sp>
        <p:nvSpPr>
          <p:cNvPr id="3" name="Content Placeholder 2">
            <a:extLst>
              <a:ext uri="{FF2B5EF4-FFF2-40B4-BE49-F238E27FC236}">
                <a16:creationId xmlns:a16="http://schemas.microsoft.com/office/drawing/2014/main" id="{8E817810-097A-4494-95CE-C61A5103EDDC}"/>
              </a:ext>
            </a:extLst>
          </p:cNvPr>
          <p:cNvSpPr>
            <a:spLocks noGrp="1"/>
          </p:cNvSpPr>
          <p:nvPr>
            <p:ph idx="1"/>
          </p:nvPr>
        </p:nvSpPr>
        <p:spPr>
          <a:xfrm>
            <a:off x="218983" y="1132942"/>
            <a:ext cx="11754034" cy="4458510"/>
          </a:xfrm>
        </p:spPr>
        <p:txBody>
          <a:bodyPr>
            <a:noAutofit/>
          </a:bodyPr>
          <a:lstStyle/>
          <a:p>
            <a:r>
              <a:rPr lang="en-US" sz="2400" dirty="0"/>
              <a:t>Collect the eye doctor report to plan for the assessment!</a:t>
            </a:r>
          </a:p>
          <a:p>
            <a:r>
              <a:rPr lang="en-US" sz="2400" dirty="0"/>
              <a:t>Determine if a low vision clinic appointment can be beneficial. </a:t>
            </a:r>
          </a:p>
          <a:p>
            <a:pPr marL="36900" indent="0">
              <a:buNone/>
            </a:pPr>
            <a:endParaRPr lang="en-US" sz="2400" dirty="0"/>
          </a:p>
          <a:p>
            <a:pPr marL="36900" indent="0">
              <a:buNone/>
            </a:pPr>
            <a:r>
              <a:rPr lang="en-US" sz="2400" dirty="0"/>
              <a:t>A few examples of tools</a:t>
            </a:r>
          </a:p>
          <a:p>
            <a:r>
              <a:rPr lang="en-US" sz="2400" dirty="0">
                <a:hlinkClick r:id="rId3"/>
              </a:rPr>
              <a:t>Essential Tools of the Trade, TSBVI</a:t>
            </a:r>
            <a:endParaRPr lang="en-US" sz="2400" dirty="0"/>
          </a:p>
          <a:p>
            <a:r>
              <a:rPr lang="en-US" sz="2400" dirty="0">
                <a:hlinkClick r:id="rId4"/>
              </a:rPr>
              <a:t>APH Assessment of Functional Vision</a:t>
            </a:r>
            <a:endParaRPr lang="en-US" sz="2400" dirty="0"/>
          </a:p>
          <a:p>
            <a:r>
              <a:rPr lang="en-US" sz="2400" dirty="0" err="1">
                <a:hlinkClick r:id="rId5"/>
              </a:rPr>
              <a:t>NewT</a:t>
            </a:r>
            <a:r>
              <a:rPr lang="en-US" sz="2400" dirty="0">
                <a:hlinkClick r:id="rId5"/>
              </a:rPr>
              <a:t>, APH</a:t>
            </a:r>
            <a:endParaRPr lang="en-US" sz="2400" dirty="0"/>
          </a:p>
          <a:p>
            <a:r>
              <a:rPr lang="en-US" sz="2400" dirty="0">
                <a:hlinkClick r:id="rId6"/>
              </a:rPr>
              <a:t>Essential Assessments Rubric for Children who are Blind or Visually Impaired</a:t>
            </a:r>
            <a:r>
              <a:rPr lang="en-US" sz="2400" dirty="0"/>
              <a:t> (not an assessment but a tool to guide assessment and instruction)</a:t>
            </a:r>
          </a:p>
          <a:p>
            <a:r>
              <a:rPr lang="en-US" sz="2400" dirty="0">
                <a:hlinkClick r:id="rId7"/>
              </a:rPr>
              <a:t>The CVI Range</a:t>
            </a:r>
            <a:r>
              <a:rPr lang="en-US" sz="2400" dirty="0"/>
              <a:t> (assessment within </a:t>
            </a:r>
            <a:r>
              <a:rPr lang="en-US" sz="2400" i="1" dirty="0">
                <a:hlinkClick r:id="rId8"/>
              </a:rPr>
              <a:t>Cortical Visual Impairment, 2nd Edition</a:t>
            </a:r>
            <a:r>
              <a:rPr lang="en-US" sz="2400" dirty="0"/>
              <a:t>)</a:t>
            </a:r>
          </a:p>
        </p:txBody>
      </p:sp>
    </p:spTree>
    <p:extLst>
      <p:ext uri="{BB962C8B-B14F-4D97-AF65-F5344CB8AC3E}">
        <p14:creationId xmlns:p14="http://schemas.microsoft.com/office/powerpoint/2010/main" val="389665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92D4-CEBD-46F5-A2C1-0899BEC8D287}"/>
              </a:ext>
            </a:extLst>
          </p:cNvPr>
          <p:cNvSpPr>
            <a:spLocks noGrp="1"/>
          </p:cNvSpPr>
          <p:nvPr>
            <p:ph type="title"/>
          </p:nvPr>
        </p:nvSpPr>
        <p:spPr>
          <a:xfrm>
            <a:off x="913795" y="0"/>
            <a:ext cx="10353762" cy="1257300"/>
          </a:xfrm>
        </p:spPr>
        <p:txBody>
          <a:bodyPr/>
          <a:lstStyle/>
          <a:p>
            <a:r>
              <a:rPr lang="en-US" dirty="0"/>
              <a:t>Learning Media</a:t>
            </a:r>
          </a:p>
        </p:txBody>
      </p:sp>
      <p:sp>
        <p:nvSpPr>
          <p:cNvPr id="3" name="Content Placeholder 2">
            <a:extLst>
              <a:ext uri="{FF2B5EF4-FFF2-40B4-BE49-F238E27FC236}">
                <a16:creationId xmlns:a16="http://schemas.microsoft.com/office/drawing/2014/main" id="{2EC6F842-9AFA-40B3-923F-CDCA8CAC2AD4}"/>
              </a:ext>
            </a:extLst>
          </p:cNvPr>
          <p:cNvSpPr>
            <a:spLocks noGrp="1"/>
          </p:cNvSpPr>
          <p:nvPr>
            <p:ph idx="1"/>
          </p:nvPr>
        </p:nvSpPr>
        <p:spPr>
          <a:xfrm>
            <a:off x="435006" y="1257300"/>
            <a:ext cx="11345661" cy="4545774"/>
          </a:xfrm>
        </p:spPr>
        <p:txBody>
          <a:bodyPr>
            <a:noAutofit/>
          </a:bodyPr>
          <a:lstStyle/>
          <a:p>
            <a:r>
              <a:rPr lang="en-US" sz="2400" dirty="0">
                <a:hlinkClick r:id="rId2"/>
              </a:rPr>
              <a:t>California Education Code 56352</a:t>
            </a:r>
            <a:endParaRPr lang="en-US" sz="2400" dirty="0"/>
          </a:p>
          <a:p>
            <a:pPr lvl="1"/>
            <a:r>
              <a:rPr lang="en-US" sz="2400" dirty="0"/>
              <a:t>(b) An assessment of braille skills shall be required for functionally blind pupils who have the ability to read…A local educational agency may provide pupils with low vision with the opportunity to receive assessments to determine the appropriate reading medium or media</a:t>
            </a:r>
          </a:p>
          <a:p>
            <a:pPr marL="450000" lvl="1" indent="0">
              <a:buNone/>
            </a:pPr>
            <a:endParaRPr lang="en-US" sz="2400" dirty="0"/>
          </a:p>
          <a:p>
            <a:pPr marL="450000" lvl="1" indent="0">
              <a:buNone/>
            </a:pPr>
            <a:r>
              <a:rPr lang="en-US" sz="2400" dirty="0"/>
              <a:t>The Learning Media Assessment should determine the range of media (braille/tactile, auditory, print) that students need to best facilitate access to learning at school, home, and in the community with consideration to findings regarding functional vision, reading efficiency, and be inclusive of technology all with respect to any extensive support needs including biobehavioral consideration.</a:t>
            </a:r>
          </a:p>
        </p:txBody>
      </p:sp>
    </p:spTree>
    <p:extLst>
      <p:ext uri="{BB962C8B-B14F-4D97-AF65-F5344CB8AC3E}">
        <p14:creationId xmlns:p14="http://schemas.microsoft.com/office/powerpoint/2010/main" val="165488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7A23-B55A-49CF-AB16-55B456A5708F}"/>
              </a:ext>
            </a:extLst>
          </p:cNvPr>
          <p:cNvSpPr>
            <a:spLocks noGrp="1"/>
          </p:cNvSpPr>
          <p:nvPr>
            <p:ph type="title"/>
          </p:nvPr>
        </p:nvSpPr>
        <p:spPr>
          <a:xfrm>
            <a:off x="909223" y="-159798"/>
            <a:ext cx="10353762" cy="1257300"/>
          </a:xfrm>
        </p:spPr>
        <p:txBody>
          <a:bodyPr>
            <a:normAutofit/>
          </a:bodyPr>
          <a:lstStyle/>
          <a:p>
            <a:r>
              <a:rPr lang="en-US" sz="4400" dirty="0"/>
              <a:t>Learning Media Assessment</a:t>
            </a:r>
          </a:p>
        </p:txBody>
      </p:sp>
      <p:sp>
        <p:nvSpPr>
          <p:cNvPr id="3" name="Content Placeholder 2">
            <a:extLst>
              <a:ext uri="{FF2B5EF4-FFF2-40B4-BE49-F238E27FC236}">
                <a16:creationId xmlns:a16="http://schemas.microsoft.com/office/drawing/2014/main" id="{8E817810-097A-4494-95CE-C61A5103EDDC}"/>
              </a:ext>
            </a:extLst>
          </p:cNvPr>
          <p:cNvSpPr>
            <a:spLocks noGrp="1"/>
          </p:cNvSpPr>
          <p:nvPr>
            <p:ph idx="1"/>
          </p:nvPr>
        </p:nvSpPr>
        <p:spPr>
          <a:xfrm>
            <a:off x="151382" y="994299"/>
            <a:ext cx="11869444" cy="5625908"/>
          </a:xfrm>
        </p:spPr>
        <p:txBody>
          <a:bodyPr>
            <a:normAutofit fontScale="85000" lnSpcReduction="20000"/>
          </a:bodyPr>
          <a:lstStyle/>
          <a:p>
            <a:r>
              <a:rPr lang="en-US" dirty="0"/>
              <a:t>Identify use of sensory channels</a:t>
            </a:r>
          </a:p>
          <a:p>
            <a:r>
              <a:rPr lang="en-US" dirty="0"/>
              <a:t>Identify reading efficiencies.</a:t>
            </a:r>
          </a:p>
          <a:p>
            <a:r>
              <a:rPr lang="en-US" dirty="0"/>
              <a:t>Specify learning mediums.</a:t>
            </a:r>
          </a:p>
          <a:p>
            <a:pPr marL="36900" indent="0">
              <a:buNone/>
            </a:pPr>
            <a:endParaRPr lang="en-US" dirty="0"/>
          </a:p>
          <a:p>
            <a:pPr marL="36900" indent="0">
              <a:buNone/>
            </a:pPr>
            <a:r>
              <a:rPr lang="en-US" dirty="0"/>
              <a:t>A few examples of tools</a:t>
            </a:r>
          </a:p>
          <a:p>
            <a:r>
              <a:rPr lang="en-US" dirty="0">
                <a:hlinkClick r:id="rId3"/>
              </a:rPr>
              <a:t>Essential Tools of the Trade, TSBVI</a:t>
            </a:r>
            <a:endParaRPr lang="en-US" dirty="0"/>
          </a:p>
          <a:p>
            <a:r>
              <a:rPr lang="en-US" dirty="0" err="1">
                <a:hlinkClick r:id="rId4"/>
              </a:rPr>
              <a:t>NewT</a:t>
            </a:r>
            <a:r>
              <a:rPr lang="en-US" dirty="0">
                <a:hlinkClick r:id="rId4"/>
              </a:rPr>
              <a:t>, APH</a:t>
            </a:r>
            <a:r>
              <a:rPr lang="en-US" dirty="0"/>
              <a:t>, </a:t>
            </a:r>
            <a:r>
              <a:rPr lang="en-US" dirty="0">
                <a:hlinkClick r:id="rId5"/>
              </a:rPr>
              <a:t>APH Assessment of Functional Vision</a:t>
            </a:r>
            <a:endParaRPr lang="en-US" dirty="0"/>
          </a:p>
          <a:p>
            <a:r>
              <a:rPr lang="en-US" dirty="0">
                <a:hlinkClick r:id="rId6"/>
              </a:rPr>
              <a:t>Individualized Systematic Assessment of Visual Efficiency (ISAVE) Kit</a:t>
            </a:r>
            <a:r>
              <a:rPr lang="en-US" dirty="0"/>
              <a:t> (additional disabilities)</a:t>
            </a:r>
          </a:p>
          <a:p>
            <a:r>
              <a:rPr lang="en-US" dirty="0">
                <a:hlinkClick r:id="rId7"/>
              </a:rPr>
              <a:t>Looking to Learn, AFB Press</a:t>
            </a:r>
            <a:endParaRPr lang="en-US" dirty="0"/>
          </a:p>
          <a:p>
            <a:r>
              <a:rPr lang="en-US" dirty="0">
                <a:hlinkClick r:id="rId8"/>
              </a:rPr>
              <a:t>Learning Media Profile</a:t>
            </a:r>
            <a:endParaRPr lang="en-US" dirty="0"/>
          </a:p>
          <a:p>
            <a:r>
              <a:rPr lang="en-US" dirty="0">
                <a:hlinkClick r:id="rId9"/>
              </a:rPr>
              <a:t>Essential Assessments Rubric for Children who are Blind or Visually Impaired</a:t>
            </a:r>
            <a:r>
              <a:rPr lang="en-US" dirty="0"/>
              <a:t> (not an assessment but a tool to guide assessment and instruction)</a:t>
            </a:r>
          </a:p>
          <a:p>
            <a:r>
              <a:rPr lang="en-US" dirty="0"/>
              <a:t>The CVI Learning Media Profile (within </a:t>
            </a:r>
            <a:r>
              <a:rPr lang="en-US" i="1" dirty="0">
                <a:hlinkClick r:id="rId10"/>
              </a:rPr>
              <a:t>Sensory Balance: An Approach to Learning Media Planning for Students with CVI</a:t>
            </a:r>
            <a:r>
              <a:rPr lang="en-US" i="1" dirty="0"/>
              <a:t>)</a:t>
            </a:r>
          </a:p>
        </p:txBody>
      </p:sp>
    </p:spTree>
    <p:extLst>
      <p:ext uri="{BB962C8B-B14F-4D97-AF65-F5344CB8AC3E}">
        <p14:creationId xmlns:p14="http://schemas.microsoft.com/office/powerpoint/2010/main" val="3514933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92D4-CEBD-46F5-A2C1-0899BEC8D287}"/>
              </a:ext>
            </a:extLst>
          </p:cNvPr>
          <p:cNvSpPr>
            <a:spLocks noGrp="1"/>
          </p:cNvSpPr>
          <p:nvPr>
            <p:ph type="title"/>
          </p:nvPr>
        </p:nvSpPr>
        <p:spPr>
          <a:xfrm>
            <a:off x="913795" y="76940"/>
            <a:ext cx="10353762" cy="1257300"/>
          </a:xfrm>
        </p:spPr>
        <p:txBody>
          <a:bodyPr/>
          <a:lstStyle/>
          <a:p>
            <a:r>
              <a:rPr lang="en-US" dirty="0"/>
              <a:t>Technology</a:t>
            </a:r>
          </a:p>
        </p:txBody>
      </p:sp>
      <p:sp>
        <p:nvSpPr>
          <p:cNvPr id="3" name="Content Placeholder 2">
            <a:extLst>
              <a:ext uri="{FF2B5EF4-FFF2-40B4-BE49-F238E27FC236}">
                <a16:creationId xmlns:a16="http://schemas.microsoft.com/office/drawing/2014/main" id="{2EC6F842-9AFA-40B3-923F-CDCA8CAC2AD4}"/>
              </a:ext>
            </a:extLst>
          </p:cNvPr>
          <p:cNvSpPr>
            <a:spLocks noGrp="1"/>
          </p:cNvSpPr>
          <p:nvPr>
            <p:ph idx="1"/>
          </p:nvPr>
        </p:nvSpPr>
        <p:spPr>
          <a:xfrm>
            <a:off x="337945" y="1242873"/>
            <a:ext cx="11505461" cy="5285211"/>
          </a:xfrm>
        </p:spPr>
        <p:txBody>
          <a:bodyPr>
            <a:normAutofit fontScale="92500" lnSpcReduction="20000"/>
          </a:bodyPr>
          <a:lstStyle/>
          <a:p>
            <a:r>
              <a:rPr lang="en-US" sz="2600" dirty="0">
                <a:hlinkClick r:id="rId2"/>
              </a:rPr>
              <a:t>Cal. Code Regs. Tit. 5, § 3051.19 - Assistive Technology Service</a:t>
            </a:r>
            <a:endParaRPr lang="en-US" sz="2600" dirty="0"/>
          </a:p>
          <a:p>
            <a:r>
              <a:rPr lang="en-US" sz="2600" dirty="0">
                <a:hlinkClick r:id="rId3"/>
              </a:rPr>
              <a:t>IDEA Section §1401. Definitions</a:t>
            </a:r>
            <a:endParaRPr lang="en-US" sz="2600" dirty="0">
              <a:hlinkClick r:id="rId4"/>
            </a:endParaRPr>
          </a:p>
          <a:p>
            <a:pPr lvl="1"/>
            <a:r>
              <a:rPr lang="en-US" sz="2600" dirty="0"/>
              <a:t>The term “assistive technology device” means any item, piece of equipment, or product system, whether acquired commercially off the shelf, modified, or customized, that is used to increase, maintain, or improve functional capabilities of a child with a disability.</a:t>
            </a:r>
          </a:p>
          <a:p>
            <a:pPr lvl="1"/>
            <a:r>
              <a:rPr lang="en-US" sz="2600" dirty="0"/>
              <a:t>The term “assistive technology service” means any service that directly assists a child with a disability in the selection, acquisition, or use of an assistive technology device.</a:t>
            </a:r>
          </a:p>
          <a:p>
            <a:pPr marL="450000" lvl="1" indent="0">
              <a:buNone/>
            </a:pPr>
            <a:endParaRPr lang="en-US" sz="2000" dirty="0"/>
          </a:p>
          <a:p>
            <a:pPr marL="450000" lvl="1" indent="0">
              <a:buNone/>
            </a:pPr>
            <a:r>
              <a:rPr lang="en-US" sz="2600" dirty="0"/>
              <a:t>The Technology Assessment should determine the appropriate technology and assistive technology for a student to facilitate access to learning at school, home, and in the community with consideration to findings regarding function vision, learning mediums, and extensive support needs.</a:t>
            </a:r>
          </a:p>
        </p:txBody>
      </p:sp>
    </p:spTree>
    <p:extLst>
      <p:ext uri="{BB962C8B-B14F-4D97-AF65-F5344CB8AC3E}">
        <p14:creationId xmlns:p14="http://schemas.microsoft.com/office/powerpoint/2010/main" val="321903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7A23-B55A-49CF-AB16-55B456A5708F}"/>
              </a:ext>
            </a:extLst>
          </p:cNvPr>
          <p:cNvSpPr>
            <a:spLocks noGrp="1"/>
          </p:cNvSpPr>
          <p:nvPr>
            <p:ph type="title"/>
          </p:nvPr>
        </p:nvSpPr>
        <p:spPr>
          <a:xfrm>
            <a:off x="919119" y="-91736"/>
            <a:ext cx="10353762" cy="1257300"/>
          </a:xfrm>
        </p:spPr>
        <p:txBody>
          <a:bodyPr>
            <a:normAutofit/>
          </a:bodyPr>
          <a:lstStyle/>
          <a:p>
            <a:r>
              <a:rPr lang="en-US" dirty="0"/>
              <a:t>Technology Assessment</a:t>
            </a:r>
          </a:p>
        </p:txBody>
      </p:sp>
      <p:sp>
        <p:nvSpPr>
          <p:cNvPr id="3" name="Content Placeholder 2">
            <a:extLst>
              <a:ext uri="{FF2B5EF4-FFF2-40B4-BE49-F238E27FC236}">
                <a16:creationId xmlns:a16="http://schemas.microsoft.com/office/drawing/2014/main" id="{8E817810-097A-4494-95CE-C61A5103EDDC}"/>
              </a:ext>
            </a:extLst>
          </p:cNvPr>
          <p:cNvSpPr>
            <a:spLocks noGrp="1"/>
          </p:cNvSpPr>
          <p:nvPr>
            <p:ph idx="1"/>
          </p:nvPr>
        </p:nvSpPr>
        <p:spPr>
          <a:xfrm>
            <a:off x="461638" y="1012054"/>
            <a:ext cx="11319029" cy="5697504"/>
          </a:xfrm>
        </p:spPr>
        <p:txBody>
          <a:bodyPr>
            <a:noAutofit/>
          </a:bodyPr>
          <a:lstStyle/>
          <a:p>
            <a:r>
              <a:rPr lang="en-US" sz="1600" dirty="0"/>
              <a:t>Identify appropriate hardware and software to meet a students access to technology.</a:t>
            </a:r>
          </a:p>
          <a:p>
            <a:r>
              <a:rPr lang="en-US" sz="1600" dirty="0"/>
              <a:t>Identify next steps to facilitate skill acquisition.</a:t>
            </a:r>
          </a:p>
          <a:p>
            <a:pPr marL="36900" indent="0">
              <a:buNone/>
            </a:pPr>
            <a:r>
              <a:rPr lang="en-US" sz="1600" dirty="0"/>
              <a:t>A few examples of tools</a:t>
            </a:r>
          </a:p>
          <a:p>
            <a:pPr>
              <a:lnSpc>
                <a:spcPct val="100000"/>
              </a:lnSpc>
              <a:spcBef>
                <a:spcPts val="100"/>
              </a:spcBef>
            </a:pPr>
            <a:r>
              <a:rPr lang="en-US" sz="1600" dirty="0">
                <a:hlinkClick r:id="rId3"/>
              </a:rPr>
              <a:t>Access Technology Evaluation Checklist for Blind and Low Vision Needs </a:t>
            </a:r>
            <a:endParaRPr lang="en-US" sz="1600" dirty="0"/>
          </a:p>
          <a:p>
            <a:pPr lvl="1">
              <a:spcBef>
                <a:spcPts val="100"/>
              </a:spcBef>
            </a:pPr>
            <a:r>
              <a:rPr lang="en-US" sz="1600" dirty="0"/>
              <a:t>(from </a:t>
            </a:r>
            <a:r>
              <a:rPr lang="en-US" sz="1600" i="1" dirty="0">
                <a:hlinkClick r:id="rId4"/>
              </a:rPr>
              <a:t>Access Technology for Blind and Low Vision Accessibility</a:t>
            </a:r>
            <a:r>
              <a:rPr lang="en-US" sz="1600" dirty="0"/>
              <a:t>)</a:t>
            </a:r>
            <a:endParaRPr lang="en-US" sz="1600" dirty="0">
              <a:hlinkClick r:id="rId5"/>
            </a:endParaRPr>
          </a:p>
          <a:p>
            <a:r>
              <a:rPr lang="en-US" sz="1600" dirty="0">
                <a:hlinkClick r:id="rId5"/>
              </a:rPr>
              <a:t>Maryland Instructional Technology Skills Inventory </a:t>
            </a:r>
            <a:r>
              <a:rPr lang="en-US" sz="1600" dirty="0"/>
              <a:t>(Screen reader, magnifier, and iPad grade level targets)</a:t>
            </a:r>
          </a:p>
          <a:p>
            <a:r>
              <a:rPr lang="en-US" sz="1600" dirty="0">
                <a:hlinkClick r:id="rId6"/>
              </a:rPr>
              <a:t>Georgia Project Assistive Technology Assessment</a:t>
            </a:r>
            <a:endParaRPr lang="en-US" sz="1600" dirty="0">
              <a:hlinkClick r:id="rId7"/>
            </a:endParaRPr>
          </a:p>
          <a:p>
            <a:r>
              <a:rPr lang="en-US" sz="1600" dirty="0">
                <a:hlinkClick r:id="rId7"/>
              </a:rPr>
              <a:t>CSB Observation and Consultation Templates</a:t>
            </a:r>
            <a:endParaRPr lang="en-US" sz="1600" dirty="0"/>
          </a:p>
          <a:p>
            <a:r>
              <a:rPr lang="en-US" sz="1600" dirty="0">
                <a:hlinkClick r:id="rId8"/>
              </a:rPr>
              <a:t>Wisconsin Assistive Technology Initiative (WATI)</a:t>
            </a:r>
            <a:endParaRPr lang="en-US" sz="1600" dirty="0">
              <a:hlinkClick r:id="rId9"/>
            </a:endParaRPr>
          </a:p>
          <a:p>
            <a:r>
              <a:rPr lang="en-US" sz="1600" dirty="0">
                <a:hlinkClick r:id="rId9"/>
              </a:rPr>
              <a:t>SETT Framework </a:t>
            </a:r>
            <a:r>
              <a:rPr lang="en-US" sz="1600" dirty="0"/>
              <a:t>(four components: Student, Environment, Task, and Tool)</a:t>
            </a:r>
          </a:p>
          <a:p>
            <a:r>
              <a:rPr lang="en-US" sz="1600" dirty="0">
                <a:hlinkClick r:id="rId10"/>
              </a:rPr>
              <a:t>Quality Indicators for Assistive Technology Services (QIAT)</a:t>
            </a:r>
            <a:endParaRPr lang="en-US" sz="1600" dirty="0"/>
          </a:p>
          <a:p>
            <a:r>
              <a:rPr lang="en-US" sz="1600" dirty="0">
                <a:hlinkClick r:id="rId11"/>
              </a:rPr>
              <a:t>Advancing Learning in Differentiation and Inclusion (ALDI)</a:t>
            </a:r>
            <a:r>
              <a:rPr lang="en-US" sz="1600" dirty="0"/>
              <a:t> (focus on AT decisions related to Universal Design and </a:t>
            </a:r>
            <a:r>
              <a:rPr lang="en-US" sz="1600" dirty="0" err="1"/>
              <a:t>RtI</a:t>
            </a:r>
            <a:r>
              <a:rPr lang="en-US" sz="1600" dirty="0"/>
              <a:t>)</a:t>
            </a:r>
          </a:p>
          <a:p>
            <a:r>
              <a:rPr lang="en-US" sz="1600" dirty="0">
                <a:hlinkClick r:id="rId12"/>
              </a:rPr>
              <a:t>Education Tech Points</a:t>
            </a:r>
            <a:endParaRPr lang="en-US" sz="1600" dirty="0"/>
          </a:p>
          <a:p>
            <a:r>
              <a:rPr lang="en-US" sz="1600" dirty="0">
                <a:hlinkClick r:id="rId13"/>
              </a:rPr>
              <a:t>TPACK Framework </a:t>
            </a:r>
            <a:r>
              <a:rPr lang="en-US" sz="1600" dirty="0"/>
              <a:t>(Technological, Pedagogical, and Content Knowledge)</a:t>
            </a:r>
          </a:p>
        </p:txBody>
      </p:sp>
    </p:spTree>
    <p:extLst>
      <p:ext uri="{BB962C8B-B14F-4D97-AF65-F5344CB8AC3E}">
        <p14:creationId xmlns:p14="http://schemas.microsoft.com/office/powerpoint/2010/main" val="1376036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92D4-CEBD-46F5-A2C1-0899BEC8D287}"/>
              </a:ext>
            </a:extLst>
          </p:cNvPr>
          <p:cNvSpPr>
            <a:spLocks noGrp="1"/>
          </p:cNvSpPr>
          <p:nvPr>
            <p:ph type="title"/>
          </p:nvPr>
        </p:nvSpPr>
        <p:spPr>
          <a:xfrm>
            <a:off x="919119" y="0"/>
            <a:ext cx="10353762" cy="1257300"/>
          </a:xfrm>
        </p:spPr>
        <p:txBody>
          <a:bodyPr/>
          <a:lstStyle/>
          <a:p>
            <a:r>
              <a:rPr lang="en-US" dirty="0"/>
              <a:t>Orientation and Mobility</a:t>
            </a:r>
          </a:p>
        </p:txBody>
      </p:sp>
      <p:sp>
        <p:nvSpPr>
          <p:cNvPr id="3" name="Content Placeholder 2">
            <a:extLst>
              <a:ext uri="{FF2B5EF4-FFF2-40B4-BE49-F238E27FC236}">
                <a16:creationId xmlns:a16="http://schemas.microsoft.com/office/drawing/2014/main" id="{2EC6F842-9AFA-40B3-923F-CDCA8CAC2AD4}"/>
              </a:ext>
            </a:extLst>
          </p:cNvPr>
          <p:cNvSpPr>
            <a:spLocks noGrp="1"/>
          </p:cNvSpPr>
          <p:nvPr>
            <p:ph idx="1"/>
          </p:nvPr>
        </p:nvSpPr>
        <p:spPr>
          <a:xfrm>
            <a:off x="337352" y="1464816"/>
            <a:ext cx="11283518" cy="4947859"/>
          </a:xfrm>
        </p:spPr>
        <p:txBody>
          <a:bodyPr>
            <a:noAutofit/>
          </a:bodyPr>
          <a:lstStyle/>
          <a:p>
            <a:r>
              <a:rPr lang="en-US" sz="2400" dirty="0">
                <a:hlinkClick r:id="rId2"/>
              </a:rPr>
              <a:t>California Education Code 56354</a:t>
            </a:r>
            <a:endParaRPr lang="en-US" sz="2400" dirty="0"/>
          </a:p>
          <a:p>
            <a:pPr lvl="1"/>
            <a:r>
              <a:rPr lang="en-US" sz="2400" dirty="0"/>
              <a:t>(a) (1) If an orientation and mobility evaluation is determined to be needed for a pupil who is blind, has low vision, or is visually impaired, it shall be conducted by a person who is appropriately certified as an orientation and mobility specialist.</a:t>
            </a:r>
          </a:p>
          <a:p>
            <a:pPr lvl="1"/>
            <a:r>
              <a:rPr lang="en-US" sz="2400" dirty="0"/>
              <a:t>(2) …shall occur in familiar and unfamiliar environments, in varying lighting conditions, and in the home, school, and community, as appropriate.</a:t>
            </a:r>
          </a:p>
          <a:p>
            <a:pPr lvl="1"/>
            <a:r>
              <a:rPr lang="en-US" sz="2400" dirty="0"/>
              <a:t>(2) If a local educational agency prohibits an orientation and mobility specialist from using their vehicles for the transportation of pupils to and from orientation and mobility instruction, the local educational agency shall provide, without cost to the orientation and mobility specialist, an equally effective transportation alternative for that purpose.</a:t>
            </a:r>
          </a:p>
        </p:txBody>
      </p:sp>
    </p:spTree>
    <p:extLst>
      <p:ext uri="{BB962C8B-B14F-4D97-AF65-F5344CB8AC3E}">
        <p14:creationId xmlns:p14="http://schemas.microsoft.com/office/powerpoint/2010/main" val="301101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7A23-B55A-49CF-AB16-55B456A5708F}"/>
              </a:ext>
            </a:extLst>
          </p:cNvPr>
          <p:cNvSpPr>
            <a:spLocks noGrp="1"/>
          </p:cNvSpPr>
          <p:nvPr>
            <p:ph type="title"/>
          </p:nvPr>
        </p:nvSpPr>
        <p:spPr/>
        <p:txBody>
          <a:bodyPr>
            <a:normAutofit/>
          </a:bodyPr>
          <a:lstStyle/>
          <a:p>
            <a:r>
              <a:rPr lang="en-US" dirty="0"/>
              <a:t>O&amp;M Assessment</a:t>
            </a:r>
          </a:p>
        </p:txBody>
      </p:sp>
      <p:sp>
        <p:nvSpPr>
          <p:cNvPr id="3" name="Content Placeholder 2">
            <a:extLst>
              <a:ext uri="{FF2B5EF4-FFF2-40B4-BE49-F238E27FC236}">
                <a16:creationId xmlns:a16="http://schemas.microsoft.com/office/drawing/2014/main" id="{8E817810-097A-4494-95CE-C61A5103EDDC}"/>
              </a:ext>
            </a:extLst>
          </p:cNvPr>
          <p:cNvSpPr>
            <a:spLocks noGrp="1"/>
          </p:cNvSpPr>
          <p:nvPr>
            <p:ph idx="1"/>
          </p:nvPr>
        </p:nvSpPr>
        <p:spPr>
          <a:xfrm>
            <a:off x="332509" y="1866900"/>
            <a:ext cx="11507190" cy="4664530"/>
          </a:xfrm>
        </p:spPr>
        <p:txBody>
          <a:bodyPr>
            <a:normAutofit/>
          </a:bodyPr>
          <a:lstStyle/>
          <a:p>
            <a:r>
              <a:rPr lang="en-US" sz="2400" dirty="0"/>
              <a:t>Identify present and future travel needs, currently known concepts, current travel abilities, use of functional vision in travel environments.</a:t>
            </a:r>
          </a:p>
          <a:p>
            <a:pPr marL="36900" indent="0">
              <a:buNone/>
            </a:pPr>
            <a:endParaRPr lang="en-US" sz="2400" dirty="0"/>
          </a:p>
          <a:p>
            <a:pPr marL="36900" indent="0">
              <a:buNone/>
            </a:pPr>
            <a:r>
              <a:rPr lang="en-US" sz="2400" dirty="0"/>
              <a:t>A few examples of tools</a:t>
            </a:r>
          </a:p>
          <a:p>
            <a:r>
              <a:rPr lang="en-US" sz="2400" dirty="0">
                <a:hlinkClick r:id="rId3"/>
              </a:rPr>
              <a:t>Teaching Age-Appropriate Purposeful Skills: An Orientation &amp; Mobility Curriculum for Students with Visual Impairments (TAPS), TSBVI</a:t>
            </a:r>
            <a:endParaRPr lang="en-US" sz="2400" dirty="0"/>
          </a:p>
          <a:p>
            <a:r>
              <a:rPr lang="en-US" sz="2400" dirty="0">
                <a:hlinkClick r:id="rId4"/>
              </a:rPr>
              <a:t>NMSBVI Orientation &amp; Mobility Inventory</a:t>
            </a:r>
            <a:endParaRPr lang="en-US" sz="2400" dirty="0">
              <a:hlinkClick r:id="rId5"/>
            </a:endParaRPr>
          </a:p>
        </p:txBody>
      </p:sp>
    </p:spTree>
    <p:extLst>
      <p:ext uri="{BB962C8B-B14F-4D97-AF65-F5344CB8AC3E}">
        <p14:creationId xmlns:p14="http://schemas.microsoft.com/office/powerpoint/2010/main" val="2405750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7A23-B55A-49CF-AB16-55B456A5708F}"/>
              </a:ext>
            </a:extLst>
          </p:cNvPr>
          <p:cNvSpPr>
            <a:spLocks noGrp="1"/>
          </p:cNvSpPr>
          <p:nvPr>
            <p:ph type="title"/>
          </p:nvPr>
        </p:nvSpPr>
        <p:spPr>
          <a:xfrm>
            <a:off x="919119" y="-118369"/>
            <a:ext cx="10353762" cy="1257300"/>
          </a:xfrm>
        </p:spPr>
        <p:txBody>
          <a:bodyPr>
            <a:normAutofit fontScale="90000"/>
          </a:bodyPr>
          <a:lstStyle/>
          <a:p>
            <a:r>
              <a:rPr lang="en-US" dirty="0"/>
              <a:t>Expanded Core Curriculum Assessment</a:t>
            </a:r>
          </a:p>
        </p:txBody>
      </p:sp>
      <p:sp>
        <p:nvSpPr>
          <p:cNvPr id="3" name="Content Placeholder 2">
            <a:extLst>
              <a:ext uri="{FF2B5EF4-FFF2-40B4-BE49-F238E27FC236}">
                <a16:creationId xmlns:a16="http://schemas.microsoft.com/office/drawing/2014/main" id="{8E817810-097A-4494-95CE-C61A5103EDDC}"/>
              </a:ext>
            </a:extLst>
          </p:cNvPr>
          <p:cNvSpPr>
            <a:spLocks noGrp="1"/>
          </p:cNvSpPr>
          <p:nvPr>
            <p:ph idx="1"/>
          </p:nvPr>
        </p:nvSpPr>
        <p:spPr>
          <a:xfrm>
            <a:off x="919119" y="923277"/>
            <a:ext cx="10240112" cy="5761607"/>
          </a:xfrm>
        </p:spPr>
        <p:txBody>
          <a:bodyPr>
            <a:normAutofit/>
          </a:bodyPr>
          <a:lstStyle/>
          <a:p>
            <a:r>
              <a:rPr lang="en-US" sz="1800" dirty="0"/>
              <a:t>Screen all areas of the ECC and prioritize areas for more in-depth assessment.</a:t>
            </a:r>
          </a:p>
          <a:p>
            <a:r>
              <a:rPr lang="en-US" sz="1800" dirty="0"/>
              <a:t>Establish instructional priorities for the next three years and revisit every year.</a:t>
            </a:r>
          </a:p>
          <a:p>
            <a:pPr marL="36900" indent="0">
              <a:buNone/>
            </a:pPr>
            <a:endParaRPr lang="en-US" sz="700" dirty="0"/>
          </a:p>
          <a:p>
            <a:pPr marL="36900" indent="0">
              <a:buNone/>
            </a:pPr>
            <a:r>
              <a:rPr lang="en-US" sz="1800" dirty="0"/>
              <a:t>A few examples of tools</a:t>
            </a:r>
          </a:p>
          <a:p>
            <a:r>
              <a:rPr lang="en-US" sz="1800" dirty="0">
                <a:hlinkClick r:id="rId3"/>
              </a:rPr>
              <a:t>Essential Tools of the Trade, TSBVI</a:t>
            </a:r>
            <a:endParaRPr lang="en-US" sz="1800" dirty="0"/>
          </a:p>
          <a:p>
            <a:r>
              <a:rPr lang="en-US" sz="1800" dirty="0"/>
              <a:t>Utah School for the Blind ECC– High School Readiness Checklist (Pre-K-8</a:t>
            </a:r>
            <a:r>
              <a:rPr lang="en-US" sz="1800" baseline="30000" dirty="0"/>
              <a:t>th</a:t>
            </a:r>
            <a:r>
              <a:rPr lang="en-US" sz="1800" dirty="0"/>
              <a:t>)</a:t>
            </a:r>
          </a:p>
          <a:p>
            <a:pPr lvl="1"/>
            <a:r>
              <a:rPr lang="en-US" sz="1800" dirty="0">
                <a:hlinkClick r:id="rId4"/>
              </a:rPr>
              <a:t>Material Request Link</a:t>
            </a:r>
            <a:endParaRPr lang="en-US" sz="1800" dirty="0"/>
          </a:p>
          <a:p>
            <a:r>
              <a:rPr lang="en-US" sz="1800" dirty="0">
                <a:hlinkClick r:id="rId5"/>
              </a:rPr>
              <a:t>Evaluating Visually Impaired Students (EVALS), TSBVI</a:t>
            </a:r>
            <a:endParaRPr lang="en-US" sz="1800" dirty="0"/>
          </a:p>
          <a:p>
            <a:r>
              <a:rPr lang="en-US" sz="1800" dirty="0">
                <a:hlinkClick r:id="rId6"/>
              </a:rPr>
              <a:t>Transition Tennessee </a:t>
            </a:r>
            <a:r>
              <a:rPr lang="en-US" sz="1800" dirty="0"/>
              <a:t>(Assessment and additional resources)</a:t>
            </a:r>
          </a:p>
          <a:p>
            <a:r>
              <a:rPr lang="en-US" sz="1800" dirty="0">
                <a:hlinkClick r:id="rId7"/>
              </a:rPr>
              <a:t>Student Annual Needs Determination Inventory (SANDI)</a:t>
            </a:r>
            <a:endParaRPr lang="en-US" sz="1800" dirty="0"/>
          </a:p>
          <a:p>
            <a:r>
              <a:rPr lang="en-US" sz="1800" dirty="0">
                <a:hlinkClick r:id="rId8"/>
              </a:rPr>
              <a:t>Essential Assessments Rubric for Children who are Blind or Visually Impaired</a:t>
            </a:r>
            <a:r>
              <a:rPr lang="en-US" sz="1800" dirty="0"/>
              <a:t> </a:t>
            </a:r>
          </a:p>
          <a:p>
            <a:r>
              <a:rPr lang="en-US" sz="1800" dirty="0">
                <a:hlinkClick r:id="rId9"/>
              </a:rPr>
              <a:t>Perkins Activity and Resource Guide Downloadable Materials</a:t>
            </a:r>
            <a:endParaRPr lang="en-US" sz="1800" dirty="0"/>
          </a:p>
          <a:p>
            <a:r>
              <a:rPr lang="en-US" sz="1800" dirty="0">
                <a:hlinkClick r:id="rId10"/>
              </a:rPr>
              <a:t>Expanded Core Curriculum (ECC) Resources Live Binders</a:t>
            </a:r>
            <a:endParaRPr lang="en-US" sz="1800" dirty="0"/>
          </a:p>
          <a:p>
            <a:r>
              <a:rPr lang="en-US" sz="1800" dirty="0">
                <a:hlinkClick r:id="rId11"/>
              </a:rPr>
              <a:t>Resources for the Expanded Core Curriculum</a:t>
            </a:r>
            <a:r>
              <a:rPr lang="en-US" sz="1800" dirty="0"/>
              <a:t> (RECC), TSBVI (ECC resource finder)</a:t>
            </a:r>
          </a:p>
        </p:txBody>
      </p:sp>
    </p:spTree>
    <p:extLst>
      <p:ext uri="{BB962C8B-B14F-4D97-AF65-F5344CB8AC3E}">
        <p14:creationId xmlns:p14="http://schemas.microsoft.com/office/powerpoint/2010/main" val="413737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C738-EBBE-44BE-BF3C-5665AAFE0162}"/>
              </a:ext>
            </a:extLst>
          </p:cNvPr>
          <p:cNvSpPr>
            <a:spLocks noGrp="1"/>
          </p:cNvSpPr>
          <p:nvPr>
            <p:ph type="title"/>
          </p:nvPr>
        </p:nvSpPr>
        <p:spPr>
          <a:xfrm>
            <a:off x="913795" y="32538"/>
            <a:ext cx="10353762" cy="1257300"/>
          </a:xfrm>
        </p:spPr>
        <p:txBody>
          <a:bodyPr>
            <a:normAutofit/>
          </a:bodyPr>
          <a:lstStyle/>
          <a:p>
            <a:r>
              <a:rPr lang="en-US" sz="4000" dirty="0"/>
              <a:t>Teacher Grants – It’s time to Grow Your Own</a:t>
            </a:r>
          </a:p>
        </p:txBody>
      </p:sp>
      <p:sp>
        <p:nvSpPr>
          <p:cNvPr id="3" name="Content Placeholder 2">
            <a:extLst>
              <a:ext uri="{FF2B5EF4-FFF2-40B4-BE49-F238E27FC236}">
                <a16:creationId xmlns:a16="http://schemas.microsoft.com/office/drawing/2014/main" id="{B45CBD1C-6DDB-4BC0-BC33-EF080F8BBB52}"/>
              </a:ext>
            </a:extLst>
          </p:cNvPr>
          <p:cNvSpPr>
            <a:spLocks noGrp="1"/>
          </p:cNvSpPr>
          <p:nvPr>
            <p:ph idx="1"/>
          </p:nvPr>
        </p:nvSpPr>
        <p:spPr>
          <a:xfrm>
            <a:off x="301841" y="1218816"/>
            <a:ext cx="11656380" cy="4381500"/>
          </a:xfrm>
        </p:spPr>
        <p:txBody>
          <a:bodyPr>
            <a:normAutofit fontScale="25000" lnSpcReduction="20000"/>
          </a:bodyPr>
          <a:lstStyle/>
          <a:p>
            <a:pPr marL="36900" indent="0">
              <a:buNone/>
            </a:pPr>
            <a:r>
              <a:rPr lang="en-US" sz="9600" dirty="0"/>
              <a:t>SFSU and CSULA have regular grant programs; </a:t>
            </a:r>
            <a:r>
              <a:rPr lang="en-US" sz="9600" dirty="0">
                <a:hlinkClick r:id="rId2"/>
              </a:rPr>
              <a:t>SFSU</a:t>
            </a:r>
            <a:r>
              <a:rPr lang="en-US" sz="9600" dirty="0"/>
              <a:t> | </a:t>
            </a:r>
            <a:r>
              <a:rPr lang="en-US" sz="9600" dirty="0">
                <a:hlinkClick r:id="rId3"/>
              </a:rPr>
              <a:t>CSULA</a:t>
            </a:r>
            <a:endParaRPr lang="en-US" sz="9600" dirty="0">
              <a:hlinkClick r:id="rId4"/>
            </a:endParaRPr>
          </a:p>
          <a:p>
            <a:r>
              <a:rPr lang="en-US" sz="9600" dirty="0">
                <a:hlinkClick r:id="rId5"/>
              </a:rPr>
              <a:t>Program Improvement and Personnel Preparation (PIPP) of Experts Working with School-Aged Students Who are B/VI</a:t>
            </a:r>
            <a:r>
              <a:rPr lang="en-US" sz="9600" dirty="0"/>
              <a:t> – (CSULA)</a:t>
            </a:r>
          </a:p>
          <a:p>
            <a:r>
              <a:rPr lang="en-US" sz="9600" dirty="0">
                <a:hlinkClick r:id="rId3"/>
              </a:rPr>
              <a:t>Preparing Future Educators to Use and Teach Technology </a:t>
            </a:r>
            <a:r>
              <a:rPr lang="en-US" sz="9600" dirty="0"/>
              <a:t>– (CSULA)</a:t>
            </a:r>
          </a:p>
          <a:p>
            <a:r>
              <a:rPr lang="en-US" sz="9600" dirty="0">
                <a:hlinkClick r:id="rId6"/>
              </a:rPr>
              <a:t>AER William and Dorothy Ferrell Scholarship </a:t>
            </a:r>
            <a:r>
              <a:rPr lang="en-US" sz="9600" dirty="0"/>
              <a:t>– (SFSU/CSULA)</a:t>
            </a:r>
          </a:p>
          <a:p>
            <a:r>
              <a:rPr lang="en-US" sz="9600" dirty="0">
                <a:hlinkClick r:id="rId7"/>
              </a:rPr>
              <a:t>CTEBVI Katie Sibert Memorial Scholarship </a:t>
            </a:r>
            <a:r>
              <a:rPr lang="en-US" sz="9600" dirty="0"/>
              <a:t>– (SFSU/CSULA)</a:t>
            </a:r>
          </a:p>
          <a:p>
            <a:pPr marL="36900" indent="0">
              <a:buNone/>
            </a:pPr>
            <a:endParaRPr lang="en-US" sz="9600" dirty="0"/>
          </a:p>
          <a:p>
            <a:pPr marL="36900" indent="0">
              <a:buNone/>
            </a:pPr>
            <a:r>
              <a:rPr lang="en-US" sz="9600" dirty="0">
                <a:hlinkClick r:id="rId4"/>
              </a:rPr>
              <a:t>Golden State Teacher Grant Program</a:t>
            </a:r>
            <a:r>
              <a:rPr lang="en-US" sz="9600" dirty="0"/>
              <a:t> – (SFSU/CSULA)</a:t>
            </a:r>
          </a:p>
          <a:p>
            <a:pPr marL="36900" indent="0">
              <a:buNone/>
            </a:pPr>
            <a:endParaRPr lang="en-US" sz="9600" dirty="0"/>
          </a:p>
          <a:p>
            <a:pPr marL="36900" indent="0">
              <a:buNone/>
            </a:pPr>
            <a:r>
              <a:rPr lang="en-US" sz="9600" dirty="0">
                <a:hlinkClick r:id="rId8"/>
              </a:rPr>
              <a:t>Local Educational Agency Grants </a:t>
            </a:r>
            <a:r>
              <a:rPr lang="en-US" sz="9600" dirty="0"/>
              <a:t>– (District sought for Special Education teachers)</a:t>
            </a:r>
          </a:p>
          <a:p>
            <a:pPr marL="36900" indent="0">
              <a:buNone/>
            </a:pPr>
            <a:endParaRPr lang="en-US" sz="6400" dirty="0"/>
          </a:p>
          <a:p>
            <a:pPr marL="36900" indent="0">
              <a:buNone/>
            </a:pPr>
            <a:r>
              <a:rPr lang="en-US" sz="9600" dirty="0"/>
              <a:t>District Contracts</a:t>
            </a:r>
          </a:p>
          <a:p>
            <a:pPr marL="36900" indent="0">
              <a:buNone/>
            </a:pPr>
            <a:endParaRPr lang="en-US" dirty="0"/>
          </a:p>
        </p:txBody>
      </p:sp>
    </p:spTree>
    <p:extLst>
      <p:ext uri="{BB962C8B-B14F-4D97-AF65-F5344CB8AC3E}">
        <p14:creationId xmlns:p14="http://schemas.microsoft.com/office/powerpoint/2010/main" val="108230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7A23-B55A-49CF-AB16-55B456A5708F}"/>
              </a:ext>
            </a:extLst>
          </p:cNvPr>
          <p:cNvSpPr>
            <a:spLocks noGrp="1"/>
          </p:cNvSpPr>
          <p:nvPr>
            <p:ph type="title"/>
          </p:nvPr>
        </p:nvSpPr>
        <p:spPr/>
        <p:txBody>
          <a:bodyPr>
            <a:normAutofit fontScale="90000"/>
          </a:bodyPr>
          <a:lstStyle/>
          <a:p>
            <a:r>
              <a:rPr lang="en-US" dirty="0"/>
              <a:t>Expanded Core Curriculum Assessment</a:t>
            </a:r>
          </a:p>
        </p:txBody>
      </p:sp>
      <p:sp>
        <p:nvSpPr>
          <p:cNvPr id="3" name="Content Placeholder 2">
            <a:extLst>
              <a:ext uri="{FF2B5EF4-FFF2-40B4-BE49-F238E27FC236}">
                <a16:creationId xmlns:a16="http://schemas.microsoft.com/office/drawing/2014/main" id="{8E817810-097A-4494-95CE-C61A5103EDDC}"/>
              </a:ext>
            </a:extLst>
          </p:cNvPr>
          <p:cNvSpPr>
            <a:spLocks noGrp="1"/>
          </p:cNvSpPr>
          <p:nvPr>
            <p:ph idx="1"/>
          </p:nvPr>
        </p:nvSpPr>
        <p:spPr>
          <a:xfrm>
            <a:off x="581891" y="1686296"/>
            <a:ext cx="11186556" cy="4322618"/>
          </a:xfrm>
        </p:spPr>
        <p:txBody>
          <a:bodyPr>
            <a:normAutofit/>
          </a:bodyPr>
          <a:lstStyle/>
          <a:p>
            <a:r>
              <a:rPr lang="en-US" sz="2400" dirty="0"/>
              <a:t>Early Years and Developmental ages 0-6</a:t>
            </a:r>
          </a:p>
          <a:p>
            <a:pPr lvl="1"/>
            <a:r>
              <a:rPr lang="en-US" sz="2400" dirty="0">
                <a:hlinkClick r:id="rId3"/>
              </a:rPr>
              <a:t>The Oregon Project </a:t>
            </a:r>
            <a:r>
              <a:rPr lang="en-US" sz="2400" dirty="0"/>
              <a:t>(birth to 6)</a:t>
            </a:r>
          </a:p>
          <a:p>
            <a:pPr lvl="1"/>
            <a:r>
              <a:rPr lang="en-US" sz="2400" dirty="0">
                <a:hlinkClick r:id="rId4"/>
              </a:rPr>
              <a:t>Insite Developmental Checklist </a:t>
            </a:r>
            <a:r>
              <a:rPr lang="en-US" sz="2400" dirty="0"/>
              <a:t>(birth to 5)</a:t>
            </a:r>
          </a:p>
          <a:p>
            <a:pPr lvl="1"/>
            <a:r>
              <a:rPr lang="en-US" sz="2400" dirty="0">
                <a:hlinkClick r:id="rId5"/>
              </a:rPr>
              <a:t>Functional Skills Assessment, Lilli Nielson </a:t>
            </a:r>
            <a:r>
              <a:rPr lang="en-US" sz="2400" dirty="0"/>
              <a:t>(birth to 4 developmental age)</a:t>
            </a:r>
          </a:p>
          <a:p>
            <a:pPr lvl="1"/>
            <a:r>
              <a:rPr lang="en-US" sz="2400" dirty="0">
                <a:hlinkClick r:id="rId6"/>
              </a:rPr>
              <a:t>Hawaii Early Learning Profile </a:t>
            </a:r>
            <a:r>
              <a:rPr lang="en-US" sz="2400" dirty="0"/>
              <a:t>(0-3 and 3-6)</a:t>
            </a:r>
          </a:p>
          <a:p>
            <a:pPr lvl="1"/>
            <a:r>
              <a:rPr lang="en-US" sz="2400" dirty="0">
                <a:hlinkClick r:id="rId7"/>
              </a:rPr>
              <a:t>BRIGANCE Inventory of Early Development (IED) III </a:t>
            </a:r>
            <a:r>
              <a:rPr lang="en-US" sz="2400" dirty="0"/>
              <a:t>(0-1</a:t>
            </a:r>
            <a:r>
              <a:rPr lang="en-US" sz="2400" baseline="30000" dirty="0"/>
              <a:t>st</a:t>
            </a:r>
            <a:r>
              <a:rPr lang="en-US" sz="2400" dirty="0"/>
              <a:t> grade)</a:t>
            </a:r>
          </a:p>
        </p:txBody>
      </p:sp>
    </p:spTree>
    <p:extLst>
      <p:ext uri="{BB962C8B-B14F-4D97-AF65-F5344CB8AC3E}">
        <p14:creationId xmlns:p14="http://schemas.microsoft.com/office/powerpoint/2010/main" val="3196864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D01D-7131-4846-9F11-FA7A83B97172}"/>
              </a:ext>
            </a:extLst>
          </p:cNvPr>
          <p:cNvSpPr>
            <a:spLocks noGrp="1"/>
          </p:cNvSpPr>
          <p:nvPr>
            <p:ph type="title"/>
          </p:nvPr>
        </p:nvSpPr>
        <p:spPr/>
        <p:txBody>
          <a:bodyPr>
            <a:normAutofit fontScale="90000"/>
          </a:bodyPr>
          <a:lstStyle/>
          <a:p>
            <a:r>
              <a:rPr lang="en-US" dirty="0"/>
              <a:t>Comprehensive Vision Report</a:t>
            </a:r>
            <a:br>
              <a:rPr lang="en-US" dirty="0"/>
            </a:br>
            <a:r>
              <a:rPr lang="en-US" dirty="0"/>
              <a:t>FVLM(t)A [ECC]</a:t>
            </a:r>
          </a:p>
        </p:txBody>
      </p:sp>
      <p:sp>
        <p:nvSpPr>
          <p:cNvPr id="3" name="Content Placeholder 2">
            <a:extLst>
              <a:ext uri="{FF2B5EF4-FFF2-40B4-BE49-F238E27FC236}">
                <a16:creationId xmlns:a16="http://schemas.microsoft.com/office/drawing/2014/main" id="{9756AE33-7675-454C-BB6B-3273AD98BF27}"/>
              </a:ext>
            </a:extLst>
          </p:cNvPr>
          <p:cNvSpPr>
            <a:spLocks noGrp="1"/>
          </p:cNvSpPr>
          <p:nvPr>
            <p:ph idx="1"/>
          </p:nvPr>
        </p:nvSpPr>
        <p:spPr/>
        <p:txBody>
          <a:bodyPr>
            <a:normAutofit/>
          </a:bodyPr>
          <a:lstStyle/>
          <a:p>
            <a:r>
              <a:rPr lang="en-US" sz="2400" dirty="0"/>
              <a:t>Describes student’s learning needs</a:t>
            </a:r>
          </a:p>
          <a:p>
            <a:r>
              <a:rPr lang="en-US" sz="2400" dirty="0"/>
              <a:t>Identifies curricular priorities</a:t>
            </a:r>
          </a:p>
          <a:p>
            <a:r>
              <a:rPr lang="en-US" sz="2400" dirty="0"/>
              <a:t>Describes how assistive technology supports access to education and learning media</a:t>
            </a:r>
          </a:p>
          <a:p>
            <a:r>
              <a:rPr lang="en-US" sz="2400" dirty="0"/>
              <a:t>Supports recommendations to the IEP team</a:t>
            </a:r>
          </a:p>
          <a:p>
            <a:r>
              <a:rPr lang="en-US" sz="2400" dirty="0"/>
              <a:t>Justifies services!</a:t>
            </a:r>
            <a:br>
              <a:rPr lang="en-US" dirty="0"/>
            </a:br>
            <a:endParaRPr lang="en-US" dirty="0"/>
          </a:p>
          <a:p>
            <a:endParaRPr lang="en-US" dirty="0"/>
          </a:p>
        </p:txBody>
      </p:sp>
    </p:spTree>
    <p:extLst>
      <p:ext uri="{BB962C8B-B14F-4D97-AF65-F5344CB8AC3E}">
        <p14:creationId xmlns:p14="http://schemas.microsoft.com/office/powerpoint/2010/main" val="2427413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575E-99E2-454C-976D-018CECCC9A49}"/>
              </a:ext>
            </a:extLst>
          </p:cNvPr>
          <p:cNvSpPr>
            <a:spLocks noGrp="1"/>
          </p:cNvSpPr>
          <p:nvPr>
            <p:ph type="title"/>
          </p:nvPr>
        </p:nvSpPr>
        <p:spPr/>
        <p:txBody>
          <a:bodyPr/>
          <a:lstStyle/>
          <a:p>
            <a:r>
              <a:rPr lang="en-US" dirty="0"/>
              <a:t>Comprehensive Vision Report Share</a:t>
            </a:r>
          </a:p>
        </p:txBody>
      </p:sp>
      <p:sp>
        <p:nvSpPr>
          <p:cNvPr id="3" name="Content Placeholder 2">
            <a:extLst>
              <a:ext uri="{FF2B5EF4-FFF2-40B4-BE49-F238E27FC236}">
                <a16:creationId xmlns:a16="http://schemas.microsoft.com/office/drawing/2014/main" id="{C11964E0-084E-4529-8AE3-C301C388C665}"/>
              </a:ext>
            </a:extLst>
          </p:cNvPr>
          <p:cNvSpPr>
            <a:spLocks noGrp="1"/>
          </p:cNvSpPr>
          <p:nvPr>
            <p:ph idx="1"/>
          </p:nvPr>
        </p:nvSpPr>
        <p:spPr/>
        <p:txBody>
          <a:bodyPr/>
          <a:lstStyle/>
          <a:p>
            <a:r>
              <a:rPr lang="en-US" sz="2400" dirty="0"/>
              <a:t>The California School for the Blind put together a template for a Comprehensive Vision Assessment inclusive of functional vision, learning media, technology, and the expanded core curriculum. Due to the nature of a state special school, there are elements of academic readiness built-in to the learning media assessment that may need to be altered or co-assessed in an itinerant service provider model.</a:t>
            </a:r>
          </a:p>
          <a:p>
            <a:pPr lvl="1"/>
            <a:r>
              <a:rPr lang="en-US" sz="2400" dirty="0">
                <a:hlinkClick r:id="rId3"/>
              </a:rPr>
              <a:t>Comprehensive Vision Assessment: FVLM(t)A [ECC]</a:t>
            </a:r>
            <a:endParaRPr lang="en-US" sz="2400" dirty="0"/>
          </a:p>
          <a:p>
            <a:pPr lvl="2"/>
            <a:r>
              <a:rPr lang="en-US" sz="2400" dirty="0">
                <a:hlinkClick r:id="rId4"/>
              </a:rPr>
              <a:t>Comprehensive Vision Assessment Companion Document</a:t>
            </a:r>
            <a:endParaRPr lang="en-US" sz="2400" dirty="0"/>
          </a:p>
          <a:p>
            <a:pPr lvl="1"/>
            <a:endParaRPr lang="en-US" dirty="0"/>
          </a:p>
        </p:txBody>
      </p:sp>
    </p:spTree>
    <p:extLst>
      <p:ext uri="{BB962C8B-B14F-4D97-AF65-F5344CB8AC3E}">
        <p14:creationId xmlns:p14="http://schemas.microsoft.com/office/powerpoint/2010/main" val="918586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811078DA-C45D-44CE-9123-113E37F35A6F}"/>
              </a:ext>
            </a:extLst>
          </p:cNvPr>
          <p:cNvSpPr>
            <a:spLocks noGrp="1"/>
          </p:cNvSpPr>
          <p:nvPr>
            <p:ph type="title"/>
          </p:nvPr>
        </p:nvSpPr>
        <p:spPr>
          <a:xfrm>
            <a:off x="870667" y="1918458"/>
            <a:ext cx="10324073" cy="1197603"/>
          </a:xfrm>
        </p:spPr>
        <p:txBody>
          <a:bodyPr vert="horz" lIns="91440" tIns="45720" rIns="91440" bIns="45720" rtlCol="0" anchor="b">
            <a:normAutofit/>
          </a:bodyPr>
          <a:lstStyle/>
          <a:p>
            <a:r>
              <a:rPr lang="en-US" sz="2900" dirty="0"/>
              <a:t>One of the guidelines of I.D.E.A. states that Educational assessment cannot be based on the results of a single test.</a:t>
            </a:r>
          </a:p>
        </p:txBody>
      </p:sp>
      <p:sp>
        <p:nvSpPr>
          <p:cNvPr id="13" name="Text Placeholder 12">
            <a:extLst>
              <a:ext uri="{FF2B5EF4-FFF2-40B4-BE49-F238E27FC236}">
                <a16:creationId xmlns:a16="http://schemas.microsoft.com/office/drawing/2014/main" id="{5ED88A42-8AAE-424C-AD60-4D6992580723}"/>
              </a:ext>
            </a:extLst>
          </p:cNvPr>
          <p:cNvSpPr>
            <a:spLocks noGrp="1"/>
          </p:cNvSpPr>
          <p:nvPr>
            <p:ph type="body" sz="half" idx="2"/>
          </p:nvPr>
        </p:nvSpPr>
        <p:spPr>
          <a:xfrm>
            <a:off x="1208018" y="3429000"/>
            <a:ext cx="9205488" cy="1687684"/>
          </a:xfrm>
        </p:spPr>
        <p:txBody>
          <a:bodyPr vert="horz" lIns="91440" tIns="45720" rIns="91440" bIns="45720" rtlCol="0" anchor="t">
            <a:noAutofit/>
          </a:bodyPr>
          <a:lstStyle/>
          <a:p>
            <a:r>
              <a:rPr lang="en-US" sz="2800" i="1" dirty="0">
                <a:solidFill>
                  <a:srgbClr val="C2F7FE"/>
                </a:solidFill>
              </a:rPr>
              <a:t>So go ahead and shove them all together!</a:t>
            </a:r>
          </a:p>
        </p:txBody>
      </p:sp>
    </p:spTree>
    <p:extLst>
      <p:ext uri="{BB962C8B-B14F-4D97-AF65-F5344CB8AC3E}">
        <p14:creationId xmlns:p14="http://schemas.microsoft.com/office/powerpoint/2010/main" val="40402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338357-1A6A-4C1E-A6D6-1DCDE6DF4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1F51140-4156-423C-9638-1223606FB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66116" y="164592"/>
            <a:ext cx="11859768" cy="6528816"/>
          </a:xfrm>
          <a:prstGeom prst="rect">
            <a:avLst/>
          </a:prstGeom>
          <a:ln w="15875" cap="sq" cmpd="sng">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6DC81-F4A8-4E83-846B-056AB128843B}"/>
              </a:ext>
            </a:extLst>
          </p:cNvPr>
          <p:cNvSpPr>
            <a:spLocks noGrp="1"/>
          </p:cNvSpPr>
          <p:nvPr>
            <p:ph type="title"/>
          </p:nvPr>
        </p:nvSpPr>
        <p:spPr>
          <a:xfrm>
            <a:off x="1008889" y="1097280"/>
            <a:ext cx="6043875" cy="4626864"/>
          </a:xfrm>
        </p:spPr>
        <p:txBody>
          <a:bodyPr vert="horz" lIns="91440" tIns="45720" rIns="91440" bIns="45720" rtlCol="0" anchor="ctr">
            <a:normAutofit/>
          </a:bodyPr>
          <a:lstStyle/>
          <a:p>
            <a:pPr algn="r"/>
            <a:r>
              <a:rPr lang="en-US" sz="5400" dirty="0">
                <a:solidFill>
                  <a:schemeClr val="tx1"/>
                </a:solidFill>
              </a:rPr>
              <a:t>All that?</a:t>
            </a:r>
          </a:p>
        </p:txBody>
      </p:sp>
      <p:sp>
        <p:nvSpPr>
          <p:cNvPr id="3" name="Content Placeholder 2">
            <a:extLst>
              <a:ext uri="{FF2B5EF4-FFF2-40B4-BE49-F238E27FC236}">
                <a16:creationId xmlns:a16="http://schemas.microsoft.com/office/drawing/2014/main" id="{5903992E-DCF6-428A-AF1C-639F669E495A}"/>
              </a:ext>
            </a:extLst>
          </p:cNvPr>
          <p:cNvSpPr>
            <a:spLocks noGrp="1"/>
          </p:cNvSpPr>
          <p:nvPr>
            <p:ph idx="1"/>
          </p:nvPr>
        </p:nvSpPr>
        <p:spPr>
          <a:xfrm>
            <a:off x="8022028" y="1097280"/>
            <a:ext cx="3256177" cy="4626863"/>
          </a:xfrm>
        </p:spPr>
        <p:txBody>
          <a:bodyPr vert="horz" lIns="91440" tIns="45720" rIns="91440" bIns="45720" rtlCol="0" anchor="ctr">
            <a:normAutofit/>
          </a:bodyPr>
          <a:lstStyle/>
          <a:p>
            <a:pPr marL="0" indent="0">
              <a:buNone/>
            </a:pPr>
            <a:r>
              <a:rPr lang="en-US" sz="3200" dirty="0">
                <a:solidFill>
                  <a:schemeClr val="tx1"/>
                </a:solidFill>
              </a:rPr>
              <a:t>Being a TSVI and/or O&amp;M is hard work.</a:t>
            </a:r>
          </a:p>
        </p:txBody>
      </p:sp>
      <p:cxnSp>
        <p:nvCxnSpPr>
          <p:cNvPr id="12" name="Straight Connector 11">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395" y="2057399"/>
            <a:ext cx="0" cy="27432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4C2E-05A6-48CC-A6AD-8CB302CA2009}"/>
              </a:ext>
            </a:extLst>
          </p:cNvPr>
          <p:cNvSpPr>
            <a:spLocks noGrp="1"/>
          </p:cNvSpPr>
          <p:nvPr>
            <p:ph type="title"/>
          </p:nvPr>
        </p:nvSpPr>
        <p:spPr/>
        <p:txBody>
          <a:bodyPr>
            <a:normAutofit/>
          </a:bodyPr>
          <a:lstStyle/>
          <a:p>
            <a:r>
              <a:rPr lang="en-US" dirty="0"/>
              <a:t>B/LV students are a diverse population</a:t>
            </a:r>
          </a:p>
        </p:txBody>
      </p:sp>
      <p:sp>
        <p:nvSpPr>
          <p:cNvPr id="5" name="Content Placeholder 4">
            <a:extLst>
              <a:ext uri="{FF2B5EF4-FFF2-40B4-BE49-F238E27FC236}">
                <a16:creationId xmlns:a16="http://schemas.microsoft.com/office/drawing/2014/main" id="{2F362191-6DC7-485F-B615-365C5EEF98C0}"/>
              </a:ext>
            </a:extLst>
          </p:cNvPr>
          <p:cNvSpPr>
            <a:spLocks noGrp="1"/>
          </p:cNvSpPr>
          <p:nvPr>
            <p:ph sz="half" idx="1"/>
          </p:nvPr>
        </p:nvSpPr>
        <p:spPr>
          <a:xfrm>
            <a:off x="541538" y="2076450"/>
            <a:ext cx="5033640" cy="3622671"/>
          </a:xfrm>
        </p:spPr>
        <p:txBody>
          <a:bodyPr/>
          <a:lstStyle/>
          <a:p>
            <a:r>
              <a:rPr lang="en-US" sz="2400" dirty="0"/>
              <a:t>Blind or low vision</a:t>
            </a:r>
          </a:p>
          <a:p>
            <a:r>
              <a:rPr lang="en-US" sz="2400" dirty="0"/>
              <a:t>Deafblind</a:t>
            </a:r>
          </a:p>
          <a:p>
            <a:r>
              <a:rPr lang="en-US" sz="2400" dirty="0"/>
              <a:t>Physical disabilities</a:t>
            </a:r>
          </a:p>
          <a:p>
            <a:r>
              <a:rPr lang="en-US" sz="2400" dirty="0"/>
              <a:t>Extensive support needs</a:t>
            </a:r>
          </a:p>
          <a:p>
            <a:r>
              <a:rPr lang="en-US" sz="2400" dirty="0">
                <a:latin typeface="Arial" panose="020B0604020202020204" pitchFamily="34" charset="0"/>
                <a:cs typeface="Arial" panose="020B0604020202020204" pitchFamily="34" charset="0"/>
              </a:rPr>
              <a:t>Neurological disabilities (auditory processing / Learning Disabilities)</a:t>
            </a:r>
            <a:endParaRPr lang="en-US" sz="2400" dirty="0"/>
          </a:p>
          <a:p>
            <a:endParaRPr lang="en-US" dirty="0"/>
          </a:p>
        </p:txBody>
      </p:sp>
      <p:sp>
        <p:nvSpPr>
          <p:cNvPr id="3" name="Content Placeholder 2">
            <a:extLst>
              <a:ext uri="{FF2B5EF4-FFF2-40B4-BE49-F238E27FC236}">
                <a16:creationId xmlns:a16="http://schemas.microsoft.com/office/drawing/2014/main" id="{51A14427-6776-4829-B4D2-9843D88209B0}"/>
              </a:ext>
            </a:extLst>
          </p:cNvPr>
          <p:cNvSpPr>
            <a:spLocks noGrp="1"/>
          </p:cNvSpPr>
          <p:nvPr>
            <p:ph sz="half" idx="2"/>
          </p:nvPr>
        </p:nvSpPr>
        <p:spPr>
          <a:xfrm>
            <a:off x="6187736" y="2076451"/>
            <a:ext cx="5566299" cy="3933732"/>
          </a:xfrm>
        </p:spPr>
        <p:txBody>
          <a:bodyPr>
            <a:normAutofit lnSpcReduction="10000"/>
          </a:bodyPr>
          <a:lstStyle/>
          <a:p>
            <a:r>
              <a:rPr lang="en-US" sz="2400" dirty="0"/>
              <a:t>Emotional/behavior disabilities</a:t>
            </a:r>
          </a:p>
          <a:p>
            <a:r>
              <a:rPr lang="en-US" sz="2400" dirty="0"/>
              <a:t>Autism Spectrum Disorders</a:t>
            </a:r>
          </a:p>
          <a:p>
            <a:r>
              <a:rPr lang="en-US" sz="2400" dirty="0"/>
              <a:t>Reading, writing, math (mild/moderate disabilities and resource)</a:t>
            </a:r>
          </a:p>
          <a:p>
            <a:r>
              <a:rPr lang="en-US" sz="2400" dirty="0"/>
              <a:t>Traumatic brain injury</a:t>
            </a:r>
          </a:p>
          <a:p>
            <a:r>
              <a:rPr lang="en-US" sz="2400" dirty="0"/>
              <a:t>Cerebral visual impairment</a:t>
            </a:r>
          </a:p>
          <a:p>
            <a:r>
              <a:rPr lang="en-US" sz="2400" dirty="0"/>
              <a:t>Convergence Insufficiency</a:t>
            </a:r>
          </a:p>
        </p:txBody>
      </p:sp>
    </p:spTree>
    <p:extLst>
      <p:ext uri="{BB962C8B-B14F-4D97-AF65-F5344CB8AC3E}">
        <p14:creationId xmlns:p14="http://schemas.microsoft.com/office/powerpoint/2010/main" val="1880724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9C102-D312-44F6-896E-0D304947DE59}"/>
              </a:ext>
            </a:extLst>
          </p:cNvPr>
          <p:cNvSpPr>
            <a:spLocks noGrp="1"/>
          </p:cNvSpPr>
          <p:nvPr>
            <p:ph type="title"/>
          </p:nvPr>
        </p:nvSpPr>
        <p:spPr>
          <a:xfrm>
            <a:off x="913795" y="963506"/>
            <a:ext cx="3740815" cy="4827693"/>
          </a:xfrm>
        </p:spPr>
        <p:txBody>
          <a:bodyPr>
            <a:normAutofit/>
          </a:bodyPr>
          <a:lstStyle/>
          <a:p>
            <a:pPr algn="r"/>
            <a:r>
              <a:rPr lang="en-US" dirty="0"/>
              <a:t>How do you make activities meaningful?</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4C4FA6-0FAB-49D3-8C9F-D6EC9E5DBB22}"/>
              </a:ext>
            </a:extLst>
          </p:cNvPr>
          <p:cNvSpPr>
            <a:spLocks noGrp="1"/>
          </p:cNvSpPr>
          <p:nvPr>
            <p:ph idx="1"/>
          </p:nvPr>
        </p:nvSpPr>
        <p:spPr>
          <a:xfrm>
            <a:off x="5307765" y="963507"/>
            <a:ext cx="5959791" cy="4827694"/>
          </a:xfrm>
          <a:effectLst/>
        </p:spPr>
        <p:txBody>
          <a:bodyPr anchor="ctr">
            <a:normAutofit/>
          </a:bodyPr>
          <a:lstStyle/>
          <a:p>
            <a:r>
              <a:rPr lang="en-US" sz="2800" i="1" dirty="0">
                <a:solidFill>
                  <a:schemeClr val="tx1"/>
                </a:solidFill>
              </a:rPr>
              <a:t>discussion</a:t>
            </a:r>
          </a:p>
        </p:txBody>
      </p:sp>
    </p:spTree>
    <p:extLst>
      <p:ext uri="{BB962C8B-B14F-4D97-AF65-F5344CB8AC3E}">
        <p14:creationId xmlns:p14="http://schemas.microsoft.com/office/powerpoint/2010/main" val="1133401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92CC42-B1E7-4F6F-9B34-6F5E53BA56AF}"/>
              </a:ext>
            </a:extLst>
          </p:cNvPr>
          <p:cNvSpPr>
            <a:spLocks noGrp="1"/>
          </p:cNvSpPr>
          <p:nvPr>
            <p:ph type="title"/>
          </p:nvPr>
        </p:nvSpPr>
        <p:spPr/>
        <p:txBody>
          <a:bodyPr>
            <a:normAutofit fontScale="90000"/>
          </a:bodyPr>
          <a:lstStyle/>
          <a:p>
            <a:r>
              <a:rPr lang="en-US" dirty="0"/>
              <a:t>The ‘ECC is in everything’ - cue eye roll</a:t>
            </a:r>
          </a:p>
        </p:txBody>
      </p:sp>
      <p:sp>
        <p:nvSpPr>
          <p:cNvPr id="3" name="Content Placeholder 2">
            <a:extLst>
              <a:ext uri="{FF2B5EF4-FFF2-40B4-BE49-F238E27FC236}">
                <a16:creationId xmlns:a16="http://schemas.microsoft.com/office/drawing/2014/main" id="{B0D6CB48-9B7E-4E51-BAE5-37CB95D54732}"/>
              </a:ext>
            </a:extLst>
          </p:cNvPr>
          <p:cNvSpPr>
            <a:spLocks noGrp="1"/>
          </p:cNvSpPr>
          <p:nvPr>
            <p:ph idx="1"/>
          </p:nvPr>
        </p:nvSpPr>
        <p:spPr/>
        <p:txBody>
          <a:bodyPr/>
          <a:lstStyle/>
          <a:p>
            <a:r>
              <a:rPr lang="en-US" sz="2800" dirty="0"/>
              <a:t>Classic lesson/lecture in our graduate programs is to watch a video and identify what parts of the ECC are at play in the lesson.</a:t>
            </a:r>
          </a:p>
          <a:p>
            <a:r>
              <a:rPr lang="en-US" sz="2800" dirty="0"/>
              <a:t>The point behind the point is to </a:t>
            </a:r>
            <a:r>
              <a:rPr lang="en-US" sz="2800" i="1" dirty="0"/>
              <a:t>BE INTENTIONAL.</a:t>
            </a:r>
            <a:endParaRPr lang="en-US" sz="2800" dirty="0"/>
          </a:p>
          <a:p>
            <a:pPr marL="36900" indent="0">
              <a:buNone/>
            </a:pPr>
            <a:endParaRPr lang="en-US" dirty="0"/>
          </a:p>
        </p:txBody>
      </p:sp>
    </p:spTree>
    <p:extLst>
      <p:ext uri="{BB962C8B-B14F-4D97-AF65-F5344CB8AC3E}">
        <p14:creationId xmlns:p14="http://schemas.microsoft.com/office/powerpoint/2010/main" val="731458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9C102-D312-44F6-896E-0D304947DE59}"/>
              </a:ext>
            </a:extLst>
          </p:cNvPr>
          <p:cNvSpPr>
            <a:spLocks noGrp="1"/>
          </p:cNvSpPr>
          <p:nvPr>
            <p:ph type="title"/>
          </p:nvPr>
        </p:nvSpPr>
        <p:spPr>
          <a:xfrm>
            <a:off x="913795" y="963506"/>
            <a:ext cx="3740815" cy="4827693"/>
          </a:xfrm>
        </p:spPr>
        <p:txBody>
          <a:bodyPr>
            <a:normAutofit fontScale="90000"/>
          </a:bodyPr>
          <a:lstStyle/>
          <a:p>
            <a:pPr algn="r"/>
            <a:r>
              <a:rPr lang="en-US" dirty="0"/>
              <a:t>Share strategies and activities that have worked effectively to incorporate the ECC</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4C4FA6-0FAB-49D3-8C9F-D6EC9E5DBB22}"/>
              </a:ext>
            </a:extLst>
          </p:cNvPr>
          <p:cNvSpPr>
            <a:spLocks noGrp="1"/>
          </p:cNvSpPr>
          <p:nvPr>
            <p:ph idx="1"/>
          </p:nvPr>
        </p:nvSpPr>
        <p:spPr>
          <a:xfrm>
            <a:off x="5307765" y="963507"/>
            <a:ext cx="5959791" cy="4827694"/>
          </a:xfrm>
          <a:effectLst/>
        </p:spPr>
        <p:txBody>
          <a:bodyPr anchor="ctr">
            <a:normAutofit/>
          </a:bodyPr>
          <a:lstStyle/>
          <a:p>
            <a:r>
              <a:rPr lang="en-US" sz="2800" i="1" dirty="0">
                <a:solidFill>
                  <a:schemeClr val="tx1"/>
                </a:solidFill>
              </a:rPr>
              <a:t>discussion</a:t>
            </a:r>
            <a:endParaRPr lang="en-US" dirty="0">
              <a:solidFill>
                <a:schemeClr val="tx1"/>
              </a:solidFill>
            </a:endParaRPr>
          </a:p>
        </p:txBody>
      </p:sp>
    </p:spTree>
    <p:extLst>
      <p:ext uri="{BB962C8B-B14F-4D97-AF65-F5344CB8AC3E}">
        <p14:creationId xmlns:p14="http://schemas.microsoft.com/office/powerpoint/2010/main" val="1854844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2E282-0FE8-481D-BA70-0FD40A156171}"/>
              </a:ext>
            </a:extLst>
          </p:cNvPr>
          <p:cNvSpPr>
            <a:spLocks noGrp="1"/>
          </p:cNvSpPr>
          <p:nvPr>
            <p:ph type="title"/>
          </p:nvPr>
        </p:nvSpPr>
        <p:spPr>
          <a:xfrm>
            <a:off x="924444" y="966851"/>
            <a:ext cx="6889930" cy="4626864"/>
          </a:xfrm>
          <a:effectLst/>
        </p:spPr>
        <p:txBody>
          <a:bodyPr vert="horz" lIns="91440" tIns="45720" rIns="91440" bIns="45720" rtlCol="0" anchor="ctr">
            <a:normAutofit/>
          </a:bodyPr>
          <a:lstStyle/>
          <a:p>
            <a:pPr algn="r"/>
            <a:r>
              <a:rPr lang="en-US" sz="5400" dirty="0">
                <a:latin typeface="+mj-lt"/>
              </a:rPr>
              <a:t>Being intentional requires knowing what areas to address and identifying what is meaningful and valuable for the student.</a:t>
            </a:r>
          </a:p>
        </p:txBody>
      </p:sp>
      <p:cxnSp>
        <p:nvCxnSpPr>
          <p:cNvPr id="11" name="Straight Connector 10">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6992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4F99-B1F6-4BC8-A815-086D25EEEDCC}"/>
              </a:ext>
            </a:extLst>
          </p:cNvPr>
          <p:cNvSpPr>
            <a:spLocks noGrp="1"/>
          </p:cNvSpPr>
          <p:nvPr>
            <p:ph type="title"/>
          </p:nvPr>
        </p:nvSpPr>
        <p:spPr>
          <a:xfrm>
            <a:off x="919119" y="410967"/>
            <a:ext cx="10353762" cy="1257300"/>
          </a:xfrm>
        </p:spPr>
        <p:txBody>
          <a:bodyPr>
            <a:normAutofit fontScale="90000"/>
          </a:bodyPr>
          <a:lstStyle/>
          <a:p>
            <a:r>
              <a:rPr lang="en-US" dirty="0"/>
              <a:t>What is our role as TVI/O&amp;M professionals?</a:t>
            </a:r>
          </a:p>
        </p:txBody>
      </p:sp>
      <p:sp>
        <p:nvSpPr>
          <p:cNvPr id="3" name="Content Placeholder 2">
            <a:extLst>
              <a:ext uri="{FF2B5EF4-FFF2-40B4-BE49-F238E27FC236}">
                <a16:creationId xmlns:a16="http://schemas.microsoft.com/office/drawing/2014/main" id="{1A2F51B8-3AB2-4437-A5A6-E44098AB21DF}"/>
              </a:ext>
            </a:extLst>
          </p:cNvPr>
          <p:cNvSpPr>
            <a:spLocks noGrp="1"/>
          </p:cNvSpPr>
          <p:nvPr>
            <p:ph idx="1"/>
          </p:nvPr>
        </p:nvSpPr>
        <p:spPr>
          <a:xfrm>
            <a:off x="14603" y="1730472"/>
            <a:ext cx="5515141" cy="1609285"/>
          </a:xfrm>
        </p:spPr>
        <p:txBody>
          <a:bodyPr>
            <a:normAutofit lnSpcReduction="10000"/>
          </a:bodyPr>
          <a:lstStyle/>
          <a:p>
            <a:pPr marL="36900" indent="0" algn="ctr">
              <a:buNone/>
            </a:pPr>
            <a:r>
              <a:rPr lang="en-US" sz="3600" dirty="0">
                <a:latin typeface="OPTIBankGothic" pitchFamily="50" charset="0"/>
              </a:rPr>
              <a:t>AGENTS OF</a:t>
            </a:r>
          </a:p>
          <a:p>
            <a:pPr marL="36900" indent="0" algn="ctr">
              <a:buNone/>
            </a:pPr>
            <a:r>
              <a:rPr lang="en-US" sz="4800" dirty="0">
                <a:latin typeface="OPTIBankGothic" pitchFamily="50" charset="0"/>
              </a:rPr>
              <a:t>A.C.C.E.S.S.</a:t>
            </a:r>
          </a:p>
        </p:txBody>
      </p:sp>
      <p:pic>
        <p:nvPicPr>
          <p:cNvPr id="4" name="Picture 3" descr="Marvel's Agents of Shield Logo; triangular eagle in a circle">
            <a:extLst>
              <a:ext uri="{FF2B5EF4-FFF2-40B4-BE49-F238E27FC236}">
                <a16:creationId xmlns:a16="http://schemas.microsoft.com/office/drawing/2014/main" id="{AE3629F8-0AD9-4E48-95BB-70C93B9CBAD2}"/>
              </a:ext>
            </a:extLst>
          </p:cNvPr>
          <p:cNvPicPr>
            <a:picLocks noChangeAspect="1"/>
          </p:cNvPicPr>
          <p:nvPr/>
        </p:nvPicPr>
        <p:blipFill>
          <a:blip r:embed="rId3"/>
          <a:stretch>
            <a:fillRect/>
          </a:stretch>
        </p:blipFill>
        <p:spPr>
          <a:xfrm>
            <a:off x="1127734" y="3243173"/>
            <a:ext cx="3288877" cy="3270460"/>
          </a:xfrm>
          <a:prstGeom prst="rect">
            <a:avLst/>
          </a:prstGeom>
        </p:spPr>
      </p:pic>
      <p:sp>
        <p:nvSpPr>
          <p:cNvPr id="9" name="Title 1">
            <a:extLst>
              <a:ext uri="{FF2B5EF4-FFF2-40B4-BE49-F238E27FC236}">
                <a16:creationId xmlns:a16="http://schemas.microsoft.com/office/drawing/2014/main" id="{7A9D3DCF-467B-4B11-ABCF-BC64ABD4C3D5}"/>
              </a:ext>
            </a:extLst>
          </p:cNvPr>
          <p:cNvSpPr txBox="1">
            <a:spLocks/>
          </p:cNvSpPr>
          <p:nvPr/>
        </p:nvSpPr>
        <p:spPr>
          <a:xfrm>
            <a:off x="5529744" y="2121165"/>
            <a:ext cx="1108973" cy="787131"/>
          </a:xfrm>
          <a:prstGeom prst="rect">
            <a:avLst/>
          </a:prstGeom>
          <a:effectLst>
            <a:outerShdw blurRad="25400" dir="17880000">
              <a:srgbClr val="000000">
                <a:alpha val="46000"/>
              </a:srgbClr>
            </a:outerShdw>
          </a:effectLst>
        </p:spPr>
        <p:txBody>
          <a:bodyPr vert="horz" lIns="91440" tIns="45720" rIns="91440" bIns="45720" rtlCol="0" anchor="ctr">
            <a:normAutofit fontScale="85000" lnSpcReduction="10000"/>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&amp;/or</a:t>
            </a:r>
          </a:p>
        </p:txBody>
      </p:sp>
      <p:sp>
        <p:nvSpPr>
          <p:cNvPr id="6" name="Content Placeholder 2">
            <a:extLst>
              <a:ext uri="{FF2B5EF4-FFF2-40B4-BE49-F238E27FC236}">
                <a16:creationId xmlns:a16="http://schemas.microsoft.com/office/drawing/2014/main" id="{C6EFB3B5-F085-4624-BD10-914877C48018}"/>
              </a:ext>
            </a:extLst>
          </p:cNvPr>
          <p:cNvSpPr txBox="1">
            <a:spLocks/>
          </p:cNvSpPr>
          <p:nvPr/>
        </p:nvSpPr>
        <p:spPr>
          <a:xfrm>
            <a:off x="6652747" y="1710089"/>
            <a:ext cx="5515141" cy="1609285"/>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3600" dirty="0">
                <a:latin typeface="OPTIBankGothic" pitchFamily="50" charset="0"/>
              </a:rPr>
              <a:t>Super</a:t>
            </a:r>
            <a:endParaRPr lang="en-US" sz="4800" dirty="0">
              <a:latin typeface="OPTIBankGothic" pitchFamily="50" charset="0"/>
            </a:endParaRPr>
          </a:p>
          <a:p>
            <a:pPr marL="36900" indent="0" algn="ctr">
              <a:buFont typeface="Wingdings 2" charset="2"/>
              <a:buNone/>
            </a:pPr>
            <a:r>
              <a:rPr lang="en-US" sz="4800" dirty="0">
                <a:latin typeface="OPTIBankGothic" pitchFamily="50" charset="0"/>
              </a:rPr>
              <a:t>Teachers</a:t>
            </a:r>
          </a:p>
        </p:txBody>
      </p:sp>
      <p:pic>
        <p:nvPicPr>
          <p:cNvPr id="1028" name="Picture 4" descr="Super Teacher Logo, similar to Superman but with a &quot;T&quot;">
            <a:extLst>
              <a:ext uri="{FF2B5EF4-FFF2-40B4-BE49-F238E27FC236}">
                <a16:creationId xmlns:a16="http://schemas.microsoft.com/office/drawing/2014/main" id="{B6330F11-23A3-47F8-8FB6-9DD6C08E6C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26" t="22150" r="7961" b="21582"/>
          <a:stretch/>
        </p:blipFill>
        <p:spPr bwMode="auto">
          <a:xfrm>
            <a:off x="7369092" y="3385814"/>
            <a:ext cx="4082449" cy="282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88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C344C-2F92-4E70-A5C9-D86E1811A387}"/>
              </a:ext>
            </a:extLst>
          </p:cNvPr>
          <p:cNvSpPr>
            <a:spLocks noGrp="1"/>
          </p:cNvSpPr>
          <p:nvPr>
            <p:ph type="title"/>
          </p:nvPr>
        </p:nvSpPr>
        <p:spPr>
          <a:xfrm>
            <a:off x="834013" y="1115568"/>
            <a:ext cx="3487616" cy="4626864"/>
          </a:xfrm>
        </p:spPr>
        <p:txBody>
          <a:bodyPr>
            <a:normAutofit/>
          </a:bodyPr>
          <a:lstStyle/>
          <a:p>
            <a:pPr algn="l"/>
            <a:r>
              <a:rPr lang="en-US" sz="3600"/>
              <a:t>First Steps in Assessments: </a:t>
            </a:r>
            <a:br>
              <a:rPr lang="en-US" sz="3600"/>
            </a:br>
            <a:r>
              <a:rPr lang="en-US" sz="3600"/>
              <a:t>Identifying Learning Preferences</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7FAF2F-044F-4357-AC37-264E061507F9}"/>
              </a:ext>
            </a:extLst>
          </p:cNvPr>
          <p:cNvSpPr>
            <a:spLocks noGrp="1"/>
          </p:cNvSpPr>
          <p:nvPr>
            <p:ph idx="1"/>
          </p:nvPr>
        </p:nvSpPr>
        <p:spPr>
          <a:xfrm>
            <a:off x="4987583" y="1115568"/>
            <a:ext cx="6757574" cy="5027780"/>
          </a:xfrm>
        </p:spPr>
        <p:txBody>
          <a:bodyPr anchor="ctr">
            <a:noAutofit/>
          </a:bodyPr>
          <a:lstStyle/>
          <a:p>
            <a:pPr marL="36900" indent="0">
              <a:buNone/>
            </a:pPr>
            <a:r>
              <a:rPr lang="en-US" sz="2400" dirty="0"/>
              <a:t>How does a student learn best?</a:t>
            </a:r>
          </a:p>
          <a:p>
            <a:r>
              <a:rPr lang="en-US" sz="2400" dirty="0"/>
              <a:t>Bio behavioral status</a:t>
            </a:r>
          </a:p>
          <a:p>
            <a:r>
              <a:rPr lang="en-US" sz="2400" dirty="0"/>
              <a:t>Attention span &amp; distractibility</a:t>
            </a:r>
          </a:p>
          <a:p>
            <a:r>
              <a:rPr lang="en-US" sz="2400" dirty="0"/>
              <a:t>Environmental clutter: Auditory, Visual, Tactile</a:t>
            </a:r>
          </a:p>
          <a:p>
            <a:r>
              <a:rPr lang="en-US" sz="2400" dirty="0"/>
              <a:t>Tactile defensiveness versus tactile exploration</a:t>
            </a:r>
          </a:p>
          <a:p>
            <a:r>
              <a:rPr lang="en-US" sz="2400" dirty="0"/>
              <a:t>Concrete versus abstract concepts</a:t>
            </a:r>
          </a:p>
          <a:p>
            <a:r>
              <a:rPr lang="en-US" sz="2400" dirty="0"/>
              <a:t>Motivation</a:t>
            </a:r>
          </a:p>
          <a:p>
            <a:r>
              <a:rPr lang="en-US" sz="2400" dirty="0"/>
              <a:t>Generalization of skills: Is the activity meaningful?</a:t>
            </a:r>
          </a:p>
        </p:txBody>
      </p:sp>
    </p:spTree>
    <p:extLst>
      <p:ext uri="{BB962C8B-B14F-4D97-AF65-F5344CB8AC3E}">
        <p14:creationId xmlns:p14="http://schemas.microsoft.com/office/powerpoint/2010/main" val="2527875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25D-084F-4105-9EA4-51EE09588BAD}"/>
              </a:ext>
            </a:extLst>
          </p:cNvPr>
          <p:cNvSpPr>
            <a:spLocks noGrp="1"/>
          </p:cNvSpPr>
          <p:nvPr>
            <p:ph type="title"/>
          </p:nvPr>
        </p:nvSpPr>
        <p:spPr/>
        <p:txBody>
          <a:bodyPr>
            <a:normAutofit/>
          </a:bodyPr>
          <a:lstStyle/>
          <a:p>
            <a:r>
              <a:rPr lang="en-US" sz="3600" dirty="0"/>
              <a:t>Determining Instructional Priorities in the ECC</a:t>
            </a:r>
          </a:p>
        </p:txBody>
      </p:sp>
      <p:sp>
        <p:nvSpPr>
          <p:cNvPr id="3" name="Content Placeholder 2">
            <a:extLst>
              <a:ext uri="{FF2B5EF4-FFF2-40B4-BE49-F238E27FC236}">
                <a16:creationId xmlns:a16="http://schemas.microsoft.com/office/drawing/2014/main" id="{539D9FB4-3FF8-486E-9CA4-C25C3B7BA2B5}"/>
              </a:ext>
            </a:extLst>
          </p:cNvPr>
          <p:cNvSpPr>
            <a:spLocks noGrp="1"/>
          </p:cNvSpPr>
          <p:nvPr>
            <p:ph idx="1"/>
          </p:nvPr>
        </p:nvSpPr>
        <p:spPr/>
        <p:txBody>
          <a:bodyPr>
            <a:normAutofit/>
          </a:bodyPr>
          <a:lstStyle/>
          <a:p>
            <a:r>
              <a:rPr lang="en-US" sz="2800" dirty="0"/>
              <a:t>Worksheet from </a:t>
            </a:r>
            <a:r>
              <a:rPr lang="en-US" sz="2800" i="1" dirty="0"/>
              <a:t>Essential Tools of the Trade</a:t>
            </a:r>
            <a:r>
              <a:rPr lang="en-US" sz="2800" dirty="0"/>
              <a:t> can be used to ensure that all nine areas of the Expanded Core Curriculum are being addressed in a systematic manner.</a:t>
            </a:r>
          </a:p>
          <a:p>
            <a:pPr lvl="1"/>
            <a:r>
              <a:rPr lang="en-US" sz="2800" dirty="0">
                <a:hlinkClick r:id="rId3"/>
              </a:rPr>
              <a:t>Determining Instructional Priorities for the Expanded Core Curriculum Data Collection Worksheet</a:t>
            </a:r>
            <a:endParaRPr lang="en-US" sz="2800" dirty="0"/>
          </a:p>
          <a:p>
            <a:pPr lvl="2"/>
            <a:r>
              <a:rPr lang="en-US" sz="2400" dirty="0"/>
              <a:t>Further information and detail can be found in </a:t>
            </a:r>
            <a:r>
              <a:rPr lang="en-US" sz="2400" i="1" dirty="0">
                <a:hlinkClick r:id="rId4"/>
              </a:rPr>
              <a:t>Essential Tools of the Trade</a:t>
            </a:r>
            <a:endParaRPr lang="en-US" sz="2400" i="1" dirty="0"/>
          </a:p>
        </p:txBody>
      </p:sp>
    </p:spTree>
    <p:extLst>
      <p:ext uri="{BB962C8B-B14F-4D97-AF65-F5344CB8AC3E}">
        <p14:creationId xmlns:p14="http://schemas.microsoft.com/office/powerpoint/2010/main" val="2206555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D7ED-5FC7-4261-AEA8-429C0DF3DC41}"/>
              </a:ext>
            </a:extLst>
          </p:cNvPr>
          <p:cNvSpPr>
            <a:spLocks noGrp="1"/>
          </p:cNvSpPr>
          <p:nvPr>
            <p:ph type="title"/>
          </p:nvPr>
        </p:nvSpPr>
        <p:spPr/>
        <p:txBody>
          <a:bodyPr>
            <a:normAutofit fontScale="90000"/>
          </a:bodyPr>
          <a:lstStyle/>
          <a:p>
            <a:r>
              <a:rPr lang="en-US" dirty="0"/>
              <a:t>The Utah School for the Blind ECC</a:t>
            </a:r>
            <a:br>
              <a:rPr lang="en-US" dirty="0"/>
            </a:br>
            <a:r>
              <a:rPr lang="en-US" dirty="0"/>
              <a:t>High School Readiness Checklists</a:t>
            </a:r>
          </a:p>
        </p:txBody>
      </p:sp>
      <p:sp>
        <p:nvSpPr>
          <p:cNvPr id="3" name="Content Placeholder 2">
            <a:extLst>
              <a:ext uri="{FF2B5EF4-FFF2-40B4-BE49-F238E27FC236}">
                <a16:creationId xmlns:a16="http://schemas.microsoft.com/office/drawing/2014/main" id="{AA6D1746-BD82-4232-B4E5-8353629118D3}"/>
              </a:ext>
            </a:extLst>
          </p:cNvPr>
          <p:cNvSpPr>
            <a:spLocks noGrp="1"/>
          </p:cNvSpPr>
          <p:nvPr>
            <p:ph idx="1"/>
          </p:nvPr>
        </p:nvSpPr>
        <p:spPr/>
        <p:txBody>
          <a:bodyPr/>
          <a:lstStyle/>
          <a:p>
            <a:r>
              <a:rPr lang="en-US" sz="2400" dirty="0">
                <a:hlinkClick r:id="rId2"/>
              </a:rPr>
              <a:t>Expanded Core Curriculum High School Readiness Checklist Tutorial</a:t>
            </a:r>
            <a:endParaRPr lang="en-US" sz="2400" dirty="0"/>
          </a:p>
          <a:p>
            <a:pPr lvl="1"/>
            <a:r>
              <a:rPr lang="en-US" sz="2400" dirty="0">
                <a:hlinkClick r:id="rId3"/>
              </a:rPr>
              <a:t>ECC HS Readiness Checklist Tutorial Handout </a:t>
            </a:r>
            <a:endParaRPr lang="en-US" sz="2400" dirty="0"/>
          </a:p>
          <a:p>
            <a:r>
              <a:rPr lang="en-US" sz="2400" dirty="0">
                <a:hlinkClick r:id="rId4"/>
              </a:rPr>
              <a:t>Teacher Requested Checklists</a:t>
            </a:r>
            <a:endParaRPr lang="en-US" sz="2400" dirty="0"/>
          </a:p>
          <a:p>
            <a:pPr marL="36900" indent="0">
              <a:buNone/>
            </a:pPr>
            <a:endParaRPr lang="en-US" sz="2000" dirty="0"/>
          </a:p>
          <a:p>
            <a:pPr marL="36900" indent="0">
              <a:buNone/>
            </a:pPr>
            <a:r>
              <a:rPr lang="en-US" sz="2400" dirty="0"/>
              <a:t>Gather all of the tools and information regarding the</a:t>
            </a:r>
            <a:r>
              <a:rPr lang="en-US" sz="2400" i="1" dirty="0"/>
              <a:t> Utah School for the Blind ECC– High School Readiness Checklist (Pre-K-8</a:t>
            </a:r>
            <a:r>
              <a:rPr lang="en-US" sz="2400" i="1" baseline="30000" dirty="0"/>
              <a:t>th</a:t>
            </a:r>
            <a:r>
              <a:rPr lang="en-US" sz="2400" i="1" dirty="0"/>
              <a:t>) </a:t>
            </a:r>
            <a:r>
              <a:rPr lang="en-US" sz="2400" dirty="0"/>
              <a:t>by filling out the </a:t>
            </a:r>
            <a:r>
              <a:rPr lang="en-US" sz="2400" dirty="0">
                <a:hlinkClick r:id="rId5"/>
              </a:rPr>
              <a:t>Material Request Link</a:t>
            </a:r>
            <a:r>
              <a:rPr lang="en-US" sz="2400" dirty="0"/>
              <a:t>.</a:t>
            </a:r>
          </a:p>
        </p:txBody>
      </p:sp>
    </p:spTree>
    <p:extLst>
      <p:ext uri="{BB962C8B-B14F-4D97-AF65-F5344CB8AC3E}">
        <p14:creationId xmlns:p14="http://schemas.microsoft.com/office/powerpoint/2010/main" val="2407348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9C102-D312-44F6-896E-0D304947DE59}"/>
              </a:ext>
            </a:extLst>
          </p:cNvPr>
          <p:cNvSpPr>
            <a:spLocks noGrp="1"/>
          </p:cNvSpPr>
          <p:nvPr>
            <p:ph type="title"/>
          </p:nvPr>
        </p:nvSpPr>
        <p:spPr>
          <a:xfrm>
            <a:off x="913795" y="963506"/>
            <a:ext cx="3740815" cy="4827693"/>
          </a:xfrm>
        </p:spPr>
        <p:txBody>
          <a:bodyPr>
            <a:normAutofit/>
          </a:bodyPr>
          <a:lstStyle/>
          <a:p>
            <a:pPr algn="r"/>
            <a:r>
              <a:rPr lang="en-US" dirty="0"/>
              <a:t>What challenges do you face trying to implement the ECC?</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4C4FA6-0FAB-49D3-8C9F-D6EC9E5DBB22}"/>
              </a:ext>
            </a:extLst>
          </p:cNvPr>
          <p:cNvSpPr>
            <a:spLocks noGrp="1"/>
          </p:cNvSpPr>
          <p:nvPr>
            <p:ph idx="1"/>
          </p:nvPr>
        </p:nvSpPr>
        <p:spPr>
          <a:xfrm>
            <a:off x="5307765" y="963507"/>
            <a:ext cx="5959791" cy="4827694"/>
          </a:xfrm>
          <a:effectLst/>
        </p:spPr>
        <p:txBody>
          <a:bodyPr anchor="ctr">
            <a:normAutofit/>
          </a:bodyPr>
          <a:lstStyle/>
          <a:p>
            <a:r>
              <a:rPr lang="en-US" sz="2800" i="1" dirty="0">
                <a:solidFill>
                  <a:schemeClr val="tx1"/>
                </a:solidFill>
              </a:rPr>
              <a:t>discussion</a:t>
            </a:r>
            <a:endParaRPr lang="en-US" dirty="0">
              <a:solidFill>
                <a:schemeClr val="tx1"/>
              </a:solidFill>
            </a:endParaRPr>
          </a:p>
        </p:txBody>
      </p:sp>
    </p:spTree>
    <p:extLst>
      <p:ext uri="{BB962C8B-B14F-4D97-AF65-F5344CB8AC3E}">
        <p14:creationId xmlns:p14="http://schemas.microsoft.com/office/powerpoint/2010/main" val="3845089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0A1957-B37A-4E21-AE9B-6B11AB9B4ED7}"/>
              </a:ext>
            </a:extLst>
          </p:cNvPr>
          <p:cNvSpPr>
            <a:spLocks noGrp="1"/>
          </p:cNvSpPr>
          <p:nvPr>
            <p:ph type="title"/>
          </p:nvPr>
        </p:nvSpPr>
        <p:spPr/>
        <p:txBody>
          <a:bodyPr/>
          <a:lstStyle/>
          <a:p>
            <a:r>
              <a:rPr lang="en-US" dirty="0"/>
              <a:t>Ideas</a:t>
            </a:r>
          </a:p>
        </p:txBody>
      </p:sp>
      <p:sp>
        <p:nvSpPr>
          <p:cNvPr id="6" name="Content Placeholder 5">
            <a:extLst>
              <a:ext uri="{FF2B5EF4-FFF2-40B4-BE49-F238E27FC236}">
                <a16:creationId xmlns:a16="http://schemas.microsoft.com/office/drawing/2014/main" id="{7FBB52C5-C8E2-4627-B057-800659A018C5}"/>
              </a:ext>
            </a:extLst>
          </p:cNvPr>
          <p:cNvSpPr>
            <a:spLocks noGrp="1"/>
          </p:cNvSpPr>
          <p:nvPr>
            <p:ph idx="1"/>
          </p:nvPr>
        </p:nvSpPr>
        <p:spPr/>
        <p:txBody>
          <a:bodyPr>
            <a:normAutofit/>
          </a:bodyPr>
          <a:lstStyle/>
          <a:p>
            <a:r>
              <a:rPr lang="en-US" sz="2400" dirty="0"/>
              <a:t>Focus on meaningful independent living skills; build into everyday routines</a:t>
            </a:r>
          </a:p>
          <a:p>
            <a:r>
              <a:rPr lang="en-US" sz="2400" dirty="0"/>
              <a:t>Lunch lessons with and without peers (funding)</a:t>
            </a:r>
          </a:p>
          <a:p>
            <a:r>
              <a:rPr lang="en-US" sz="2400" dirty="0"/>
              <a:t>Signature practice daily (on every assignment?)</a:t>
            </a:r>
          </a:p>
          <a:p>
            <a:r>
              <a:rPr lang="en-US" sz="2400" dirty="0"/>
              <a:t>Combine ECC goals with other service providers (collaboration)</a:t>
            </a:r>
          </a:p>
          <a:p>
            <a:r>
              <a:rPr lang="en-US" sz="2400" i="1" dirty="0"/>
              <a:t>Continue the brainstorm in discussion…</a:t>
            </a:r>
          </a:p>
        </p:txBody>
      </p:sp>
    </p:spTree>
    <p:extLst>
      <p:ext uri="{BB962C8B-B14F-4D97-AF65-F5344CB8AC3E}">
        <p14:creationId xmlns:p14="http://schemas.microsoft.com/office/powerpoint/2010/main" val="629047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7ABD8D-1264-400E-90B6-8CE1C5288EDF}"/>
              </a:ext>
            </a:extLst>
          </p:cNvPr>
          <p:cNvSpPr>
            <a:spLocks noGrp="1"/>
          </p:cNvSpPr>
          <p:nvPr>
            <p:ph type="title"/>
          </p:nvPr>
        </p:nvSpPr>
        <p:spPr/>
        <p:txBody>
          <a:bodyPr/>
          <a:lstStyle/>
          <a:p>
            <a:r>
              <a:rPr lang="en-US" dirty="0"/>
              <a:t>Convincing support at home</a:t>
            </a:r>
          </a:p>
        </p:txBody>
      </p:sp>
      <p:sp>
        <p:nvSpPr>
          <p:cNvPr id="5" name="Content Placeholder 4">
            <a:extLst>
              <a:ext uri="{FF2B5EF4-FFF2-40B4-BE49-F238E27FC236}">
                <a16:creationId xmlns:a16="http://schemas.microsoft.com/office/drawing/2014/main" id="{1675CA10-C5D8-41A5-AB47-2105EF11A0D6}"/>
              </a:ext>
            </a:extLst>
          </p:cNvPr>
          <p:cNvSpPr>
            <a:spLocks noGrp="1"/>
          </p:cNvSpPr>
          <p:nvPr>
            <p:ph idx="1"/>
          </p:nvPr>
        </p:nvSpPr>
        <p:spPr/>
        <p:txBody>
          <a:bodyPr>
            <a:noAutofit/>
          </a:bodyPr>
          <a:lstStyle/>
          <a:p>
            <a:r>
              <a:rPr lang="en-US" sz="2400" dirty="0"/>
              <a:t>Videos and pictures provide evidence and acceptance to parents of their children’s capabilities and demonstrate the worth of the journey on the way to the completed task!</a:t>
            </a:r>
          </a:p>
          <a:p>
            <a:r>
              <a:rPr lang="en-US" sz="2400" dirty="0"/>
              <a:t>Engage parents in partnership even if just so they </a:t>
            </a:r>
            <a:r>
              <a:rPr lang="en-US" sz="2400" dirty="0" err="1"/>
              <a:t>cananswer</a:t>
            </a:r>
            <a:r>
              <a:rPr lang="en-US" sz="2400" dirty="0"/>
              <a:t> the question:</a:t>
            </a:r>
          </a:p>
          <a:p>
            <a:pPr lvl="1"/>
            <a:r>
              <a:rPr lang="en-US" sz="2400" dirty="0"/>
              <a:t>“Can I….?”</a:t>
            </a:r>
            <a:endParaRPr lang="en-US" sz="2400" i="1" dirty="0"/>
          </a:p>
          <a:p>
            <a:pPr lvl="2"/>
            <a:r>
              <a:rPr lang="en-US" sz="2400" i="1" dirty="0"/>
              <a:t>with </a:t>
            </a:r>
          </a:p>
          <a:p>
            <a:pPr lvl="1"/>
            <a:r>
              <a:rPr lang="en-US" sz="2400" i="1" dirty="0"/>
              <a:t>“I don’t know, why don’t you try.”</a:t>
            </a:r>
            <a:endParaRPr lang="en-US" sz="2400" dirty="0"/>
          </a:p>
        </p:txBody>
      </p:sp>
    </p:spTree>
    <p:extLst>
      <p:ext uri="{BB962C8B-B14F-4D97-AF65-F5344CB8AC3E}">
        <p14:creationId xmlns:p14="http://schemas.microsoft.com/office/powerpoint/2010/main" val="224966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4336-486F-4E6C-B3BF-D4B17AB64B42}"/>
              </a:ext>
            </a:extLst>
          </p:cNvPr>
          <p:cNvSpPr>
            <a:spLocks noGrp="1"/>
          </p:cNvSpPr>
          <p:nvPr>
            <p:ph type="title"/>
          </p:nvPr>
        </p:nvSpPr>
        <p:spPr>
          <a:xfrm>
            <a:off x="533935" y="65473"/>
            <a:ext cx="11113477" cy="1257300"/>
          </a:xfrm>
        </p:spPr>
        <p:txBody>
          <a:bodyPr>
            <a:normAutofit/>
          </a:bodyPr>
          <a:lstStyle/>
          <a:p>
            <a:r>
              <a:rPr lang="en-US" sz="3600" dirty="0"/>
              <a:t>Partnership with the California School for the Blind</a:t>
            </a:r>
          </a:p>
        </p:txBody>
      </p:sp>
      <p:sp>
        <p:nvSpPr>
          <p:cNvPr id="3" name="Content Placeholder 2">
            <a:extLst>
              <a:ext uri="{FF2B5EF4-FFF2-40B4-BE49-F238E27FC236}">
                <a16:creationId xmlns:a16="http://schemas.microsoft.com/office/drawing/2014/main" id="{D5D4D4A3-F811-4A0D-8D87-A8C6AE4C1C20}"/>
              </a:ext>
            </a:extLst>
          </p:cNvPr>
          <p:cNvSpPr>
            <a:spLocks noGrp="1"/>
          </p:cNvSpPr>
          <p:nvPr>
            <p:ph idx="1"/>
          </p:nvPr>
        </p:nvSpPr>
        <p:spPr>
          <a:xfrm>
            <a:off x="768512" y="1322773"/>
            <a:ext cx="10644325" cy="5138691"/>
          </a:xfrm>
        </p:spPr>
        <p:txBody>
          <a:bodyPr>
            <a:noAutofit/>
          </a:bodyPr>
          <a:lstStyle/>
          <a:p>
            <a:r>
              <a:rPr lang="en-US" sz="2400" dirty="0"/>
              <a:t>Short-Term Programs</a:t>
            </a:r>
          </a:p>
          <a:p>
            <a:r>
              <a:rPr lang="en-US" sz="2400" dirty="0"/>
              <a:t>Day Camps</a:t>
            </a:r>
          </a:p>
          <a:p>
            <a:r>
              <a:rPr lang="en-US" sz="2400" dirty="0"/>
              <a:t>Targeted lessons</a:t>
            </a:r>
          </a:p>
          <a:p>
            <a:r>
              <a:rPr lang="en-US" sz="2400" dirty="0"/>
              <a:t>After-School Sports</a:t>
            </a:r>
          </a:p>
          <a:p>
            <a:r>
              <a:rPr lang="en-US" sz="2400" dirty="0"/>
              <a:t>Low Vision Clinic</a:t>
            </a:r>
          </a:p>
          <a:p>
            <a:r>
              <a:rPr lang="en-US" sz="2400" dirty="0"/>
              <a:t>Assistive Technology Lab</a:t>
            </a:r>
          </a:p>
          <a:p>
            <a:r>
              <a:rPr lang="en-US" sz="2400" dirty="0"/>
              <a:t>Assessment</a:t>
            </a:r>
          </a:p>
          <a:p>
            <a:r>
              <a:rPr lang="en-US" sz="2400" dirty="0"/>
              <a:t>Enrollment</a:t>
            </a:r>
          </a:p>
          <a:p>
            <a:pPr marL="36900" indent="0">
              <a:buNone/>
            </a:pPr>
            <a:r>
              <a:rPr lang="en-US" sz="2400" dirty="0"/>
              <a:t>Discover more information and contacts at our website </a:t>
            </a:r>
            <a:r>
              <a:rPr lang="en-US" sz="2400" dirty="0">
                <a:hlinkClick r:id="rId2"/>
              </a:rPr>
              <a:t>www.csb-cde.ca.gov</a:t>
            </a:r>
            <a:endParaRPr lang="en-US" sz="2400" dirty="0"/>
          </a:p>
        </p:txBody>
      </p:sp>
    </p:spTree>
    <p:extLst>
      <p:ext uri="{BB962C8B-B14F-4D97-AF65-F5344CB8AC3E}">
        <p14:creationId xmlns:p14="http://schemas.microsoft.com/office/powerpoint/2010/main" val="206727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4336-486F-4E6C-B3BF-D4B17AB64B42}"/>
              </a:ext>
            </a:extLst>
          </p:cNvPr>
          <p:cNvSpPr>
            <a:spLocks noGrp="1"/>
          </p:cNvSpPr>
          <p:nvPr>
            <p:ph type="title"/>
          </p:nvPr>
        </p:nvSpPr>
        <p:spPr>
          <a:xfrm>
            <a:off x="942566" y="0"/>
            <a:ext cx="10353762" cy="1257300"/>
          </a:xfrm>
        </p:spPr>
        <p:txBody>
          <a:bodyPr/>
          <a:lstStyle/>
          <a:p>
            <a:r>
              <a:rPr lang="en-US" dirty="0"/>
              <a:t>Circling back to progress with the law</a:t>
            </a:r>
          </a:p>
        </p:txBody>
      </p:sp>
      <p:sp>
        <p:nvSpPr>
          <p:cNvPr id="3" name="Content Placeholder 2">
            <a:extLst>
              <a:ext uri="{FF2B5EF4-FFF2-40B4-BE49-F238E27FC236}">
                <a16:creationId xmlns:a16="http://schemas.microsoft.com/office/drawing/2014/main" id="{D5D4D4A3-F811-4A0D-8D87-A8C6AE4C1C20}"/>
              </a:ext>
            </a:extLst>
          </p:cNvPr>
          <p:cNvSpPr>
            <a:spLocks noGrp="1"/>
          </p:cNvSpPr>
          <p:nvPr>
            <p:ph idx="1"/>
          </p:nvPr>
        </p:nvSpPr>
        <p:spPr>
          <a:xfrm>
            <a:off x="511946" y="1118586"/>
            <a:ext cx="11168108" cy="5316223"/>
          </a:xfrm>
        </p:spPr>
        <p:txBody>
          <a:bodyPr>
            <a:normAutofit lnSpcReduction="10000"/>
          </a:bodyPr>
          <a:lstStyle/>
          <a:p>
            <a:r>
              <a:rPr lang="en-US" sz="2400" dirty="0">
                <a:hlinkClick r:id="rId2"/>
              </a:rPr>
              <a:t>AB-947 Visually impaired pupils: expanded core curriculum (“The O&amp;M Bill”)</a:t>
            </a:r>
            <a:endParaRPr lang="en-US" sz="2400" dirty="0"/>
          </a:p>
          <a:p>
            <a:pPr lvl="1"/>
            <a:r>
              <a:rPr lang="en-US" sz="2400" dirty="0"/>
              <a:t>O&amp;M evaluations </a:t>
            </a:r>
            <a:r>
              <a:rPr lang="en-US" sz="2400" b="1" i="1" dirty="0"/>
              <a:t>shall</a:t>
            </a:r>
            <a:r>
              <a:rPr lang="en-US" sz="2400" dirty="0"/>
              <a:t> be conducted by certified specialist, occur in unfamiliar environments, varying lighting, in the home, school, and community, and provide transportation.</a:t>
            </a:r>
          </a:p>
          <a:p>
            <a:pPr lvl="1"/>
            <a:r>
              <a:rPr lang="en-US" sz="2400" dirty="0"/>
              <a:t>School districts </a:t>
            </a:r>
            <a:r>
              <a:rPr lang="en-US" sz="2400" b="1" i="1" dirty="0"/>
              <a:t>may</a:t>
            </a:r>
            <a:r>
              <a:rPr lang="en-US" sz="2400" dirty="0"/>
              <a:t> consider the ECC for IEPs for BVI students and those services </a:t>
            </a:r>
            <a:r>
              <a:rPr lang="en-US" sz="2400" b="1" i="1" dirty="0"/>
              <a:t>may</a:t>
            </a:r>
            <a:r>
              <a:rPr lang="en-US" sz="2400" dirty="0"/>
              <a:t> be provided before or after school hours.</a:t>
            </a:r>
          </a:p>
          <a:p>
            <a:r>
              <a:rPr lang="en-US" sz="2400" dirty="0">
                <a:hlinkClick r:id="rId3"/>
              </a:rPr>
              <a:t>ECC Mandate Draft Legislation</a:t>
            </a:r>
            <a:endParaRPr lang="en-US" sz="2400" dirty="0"/>
          </a:p>
          <a:p>
            <a:pPr lvl="1"/>
            <a:r>
              <a:rPr lang="en-US" sz="2400" dirty="0"/>
              <a:t>Would require TVI/O&amp;M to assess in all areas of the ECC and provide LEA compensation for additional workload.</a:t>
            </a:r>
          </a:p>
          <a:p>
            <a:r>
              <a:rPr lang="en-US" sz="2400" dirty="0">
                <a:hlinkClick r:id="rId4"/>
              </a:rPr>
              <a:t>The Cogswell-Macy Act</a:t>
            </a:r>
            <a:endParaRPr lang="en-US" sz="2400" dirty="0"/>
          </a:p>
          <a:p>
            <a:pPr lvl="1"/>
            <a:r>
              <a:rPr lang="en-US" sz="2400" dirty="0"/>
              <a:t>Would ensure specialized instruction, increase services and resources, enhance accountability, and increase research into best practices.</a:t>
            </a:r>
          </a:p>
        </p:txBody>
      </p:sp>
    </p:spTree>
    <p:extLst>
      <p:ext uri="{BB962C8B-B14F-4D97-AF65-F5344CB8AC3E}">
        <p14:creationId xmlns:p14="http://schemas.microsoft.com/office/powerpoint/2010/main" val="2845885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97C1-E958-41EF-A0FB-E0DABEEF72F7}"/>
              </a:ext>
            </a:extLst>
          </p:cNvPr>
          <p:cNvSpPr>
            <a:spLocks noGrp="1"/>
          </p:cNvSpPr>
          <p:nvPr>
            <p:ph type="title"/>
          </p:nvPr>
        </p:nvSpPr>
        <p:spPr/>
        <p:txBody>
          <a:bodyPr/>
          <a:lstStyle/>
          <a:p>
            <a:r>
              <a:rPr lang="en-US" dirty="0"/>
              <a:t>Where can we go from here?</a:t>
            </a:r>
          </a:p>
        </p:txBody>
      </p:sp>
      <p:sp>
        <p:nvSpPr>
          <p:cNvPr id="3" name="Content Placeholder 2">
            <a:extLst>
              <a:ext uri="{FF2B5EF4-FFF2-40B4-BE49-F238E27FC236}">
                <a16:creationId xmlns:a16="http://schemas.microsoft.com/office/drawing/2014/main" id="{A0E02834-975C-4598-82D8-8B6EF8FF9BEE}"/>
              </a:ext>
            </a:extLst>
          </p:cNvPr>
          <p:cNvSpPr>
            <a:spLocks noGrp="1"/>
          </p:cNvSpPr>
          <p:nvPr>
            <p:ph idx="1"/>
          </p:nvPr>
        </p:nvSpPr>
        <p:spPr/>
        <p:txBody>
          <a:bodyPr>
            <a:normAutofit/>
          </a:bodyPr>
          <a:lstStyle/>
          <a:p>
            <a:r>
              <a:rPr lang="en-US" sz="2400" dirty="0"/>
              <a:t>Are there areas of the ECC that you or your agency is excelling at assessing and teaching?</a:t>
            </a:r>
          </a:p>
          <a:p>
            <a:r>
              <a:rPr lang="en-US" sz="2400" dirty="0"/>
              <a:t>What improvements can your agency put into effect to assess and implement instruction in the ECC?</a:t>
            </a:r>
          </a:p>
          <a:p>
            <a:r>
              <a:rPr lang="en-US" sz="2400" dirty="0"/>
              <a:t>Review and utilize the resources included in this presentation.</a:t>
            </a:r>
          </a:p>
          <a:p>
            <a:r>
              <a:rPr lang="en-US" sz="2400" dirty="0"/>
              <a:t>Connect with specialists at the California School for the Blind to move your program forward!</a:t>
            </a:r>
          </a:p>
        </p:txBody>
      </p:sp>
    </p:spTree>
    <p:extLst>
      <p:ext uri="{BB962C8B-B14F-4D97-AF65-F5344CB8AC3E}">
        <p14:creationId xmlns:p14="http://schemas.microsoft.com/office/powerpoint/2010/main" val="352557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7A9AA5A-F6B5-4D1A-9F8C-0B6D0D92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168649-2280-4BFB-B038-C8FE47BB7A1A}"/>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b="1" dirty="0"/>
              <a:t>Thank you</a:t>
            </a:r>
          </a:p>
        </p:txBody>
      </p:sp>
      <p:pic>
        <p:nvPicPr>
          <p:cNvPr id="15" name="Picture 14">
            <a:extLst>
              <a:ext uri="{FF2B5EF4-FFF2-40B4-BE49-F238E27FC236}">
                <a16:creationId xmlns:a16="http://schemas.microsoft.com/office/drawing/2014/main" id="{C115FFBB-C8EA-4BA2-A5DD-FE3779505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914400" y="1998132"/>
            <a:ext cx="4333632" cy="3521077"/>
          </a:xfrm>
          <a:prstGeom prst="rect">
            <a:avLst/>
          </a:prstGeom>
        </p:spPr>
      </p:pic>
      <p:pic>
        <p:nvPicPr>
          <p:cNvPr id="8" name="Picture Placeholder 7" descr="Logo of the California School for the Blind">
            <a:extLst>
              <a:ext uri="{FF2B5EF4-FFF2-40B4-BE49-F238E27FC236}">
                <a16:creationId xmlns:a16="http://schemas.microsoft.com/office/drawing/2014/main" id="{FDD0EBDB-9945-41FB-8FE6-A7FE08F4D5A6}"/>
              </a:ext>
            </a:extLst>
          </p:cNvPr>
          <p:cNvPicPr>
            <a:picLocks noGrp="1" noChangeAspect="1"/>
          </p:cNvPicPr>
          <p:nvPr>
            <p:ph type="pic" idx="1"/>
          </p:nvPr>
        </p:nvPicPr>
        <p:blipFill rotWithShape="1">
          <a:blip r:embed="rId4"/>
          <a:srcRect l="-40" t="-1220" r="43" b="-983"/>
          <a:stretch/>
        </p:blipFill>
        <p:spPr>
          <a:xfrm>
            <a:off x="1046760" y="2049694"/>
            <a:ext cx="4065464" cy="3469515"/>
          </a:xfrm>
          <a:prstGeom prst="rect">
            <a:avLst/>
          </a:prstGeom>
        </p:spPr>
      </p:pic>
      <p:sp>
        <p:nvSpPr>
          <p:cNvPr id="6" name="Text Placeholder 5">
            <a:extLst>
              <a:ext uri="{FF2B5EF4-FFF2-40B4-BE49-F238E27FC236}">
                <a16:creationId xmlns:a16="http://schemas.microsoft.com/office/drawing/2014/main" id="{74294A24-4EAB-44F7-BE5C-3CBCA31F0090}"/>
              </a:ext>
            </a:extLst>
          </p:cNvPr>
          <p:cNvSpPr>
            <a:spLocks noGrp="1"/>
          </p:cNvSpPr>
          <p:nvPr>
            <p:ph type="body" sz="half" idx="2"/>
          </p:nvPr>
        </p:nvSpPr>
        <p:spPr>
          <a:xfrm>
            <a:off x="5722862" y="2129667"/>
            <a:ext cx="6128712" cy="3661533"/>
          </a:xfrm>
        </p:spPr>
        <p:txBody>
          <a:bodyPr vert="horz" lIns="91440" tIns="45720" rIns="91440" bIns="45720" rtlCol="0" anchor="ctr">
            <a:normAutofit/>
          </a:bodyPr>
          <a:lstStyle/>
          <a:p>
            <a:pPr algn="l"/>
            <a:r>
              <a:rPr lang="en-US" sz="2400" dirty="0"/>
              <a:t>Adrian Amandi</a:t>
            </a:r>
          </a:p>
          <a:p>
            <a:pPr algn="l"/>
            <a:r>
              <a:rPr lang="en-US" sz="2400" dirty="0"/>
              <a:t>Director of the Education Resource Center</a:t>
            </a:r>
            <a:br>
              <a:rPr lang="en-US" sz="2400" dirty="0"/>
            </a:br>
            <a:r>
              <a:rPr lang="en-US" sz="2400" dirty="0"/>
              <a:t>California School for the Blind</a:t>
            </a:r>
          </a:p>
          <a:p>
            <a:pPr algn="l"/>
            <a:r>
              <a:rPr lang="en-US" sz="2400" dirty="0">
                <a:hlinkClick r:id="rId5"/>
              </a:rPr>
              <a:t>aamandi@csb-cde.ca.gov </a:t>
            </a:r>
            <a:endParaRPr lang="en-US" sz="2400" dirty="0"/>
          </a:p>
        </p:txBody>
      </p:sp>
    </p:spTree>
    <p:extLst>
      <p:ext uri="{BB962C8B-B14F-4D97-AF65-F5344CB8AC3E}">
        <p14:creationId xmlns:p14="http://schemas.microsoft.com/office/powerpoint/2010/main" val="121087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13B7-BD09-433D-AEFC-662AB7597BA6}"/>
              </a:ext>
            </a:extLst>
          </p:cNvPr>
          <p:cNvSpPr>
            <a:spLocks noGrp="1"/>
          </p:cNvSpPr>
          <p:nvPr>
            <p:ph type="title"/>
          </p:nvPr>
        </p:nvSpPr>
        <p:spPr/>
        <p:txBody>
          <a:bodyPr>
            <a:normAutofit fontScale="90000"/>
          </a:bodyPr>
          <a:lstStyle/>
          <a:p>
            <a:r>
              <a:rPr lang="en-US" dirty="0"/>
              <a:t>Appreciating the amount of time needed to be an Agent of Access</a:t>
            </a:r>
          </a:p>
        </p:txBody>
      </p:sp>
      <p:sp>
        <p:nvSpPr>
          <p:cNvPr id="3" name="Content Placeholder 2">
            <a:extLst>
              <a:ext uri="{FF2B5EF4-FFF2-40B4-BE49-F238E27FC236}">
                <a16:creationId xmlns:a16="http://schemas.microsoft.com/office/drawing/2014/main" id="{697CAE59-4095-4596-A910-27DA244DB3B2}"/>
              </a:ext>
            </a:extLst>
          </p:cNvPr>
          <p:cNvSpPr>
            <a:spLocks noGrp="1"/>
          </p:cNvSpPr>
          <p:nvPr>
            <p:ph sz="half" idx="1"/>
          </p:nvPr>
        </p:nvSpPr>
        <p:spPr>
          <a:xfrm>
            <a:off x="585927" y="2076450"/>
            <a:ext cx="5510074" cy="4304893"/>
          </a:xfrm>
        </p:spPr>
        <p:txBody>
          <a:bodyPr>
            <a:normAutofit fontScale="92500" lnSpcReduction="10000"/>
          </a:bodyPr>
          <a:lstStyle/>
          <a:p>
            <a:r>
              <a:rPr lang="en-US" sz="2600" dirty="0"/>
              <a:t>We get stuck on Compensatory or functional academic skills.</a:t>
            </a:r>
          </a:p>
          <a:p>
            <a:r>
              <a:rPr lang="en-US" sz="2600" dirty="0"/>
              <a:t>The standard recommendation for an early elementary braille reader is two hours a day of services from a TVI. </a:t>
            </a:r>
          </a:p>
          <a:p>
            <a:r>
              <a:rPr lang="en-US" sz="2600" dirty="0"/>
              <a:t>Every book, worksheet, presentation, and group lesson must be adapted or reengineered to make it accessible.</a:t>
            </a:r>
          </a:p>
          <a:p>
            <a:endParaRPr lang="en-US" sz="2400" dirty="0"/>
          </a:p>
        </p:txBody>
      </p:sp>
      <p:sp>
        <p:nvSpPr>
          <p:cNvPr id="4" name="Content Placeholder 3">
            <a:extLst>
              <a:ext uri="{FF2B5EF4-FFF2-40B4-BE49-F238E27FC236}">
                <a16:creationId xmlns:a16="http://schemas.microsoft.com/office/drawing/2014/main" id="{1B3066D2-2F9F-49A7-931D-07295513EF41}"/>
              </a:ext>
            </a:extLst>
          </p:cNvPr>
          <p:cNvSpPr>
            <a:spLocks noGrp="1"/>
          </p:cNvSpPr>
          <p:nvPr>
            <p:ph sz="half" idx="2"/>
          </p:nvPr>
        </p:nvSpPr>
        <p:spPr>
          <a:xfrm>
            <a:off x="6410716" y="2076451"/>
            <a:ext cx="4856841" cy="4304894"/>
          </a:xfrm>
        </p:spPr>
        <p:txBody>
          <a:bodyPr>
            <a:noAutofit/>
          </a:bodyPr>
          <a:lstStyle/>
          <a:p>
            <a:r>
              <a:rPr lang="en-US" sz="2400" dirty="0"/>
              <a:t>How can we get unstuck and still address everything that is needed?</a:t>
            </a:r>
          </a:p>
        </p:txBody>
      </p:sp>
    </p:spTree>
    <p:extLst>
      <p:ext uri="{BB962C8B-B14F-4D97-AF65-F5344CB8AC3E}">
        <p14:creationId xmlns:p14="http://schemas.microsoft.com/office/powerpoint/2010/main" val="537073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05F4-594C-4459-AC62-2F2A9599B2BF}"/>
              </a:ext>
            </a:extLst>
          </p:cNvPr>
          <p:cNvSpPr>
            <a:spLocks noGrp="1"/>
          </p:cNvSpPr>
          <p:nvPr>
            <p:ph type="title"/>
          </p:nvPr>
        </p:nvSpPr>
        <p:spPr>
          <a:xfrm>
            <a:off x="919119" y="482724"/>
            <a:ext cx="10353762" cy="1257300"/>
          </a:xfrm>
        </p:spPr>
        <p:txBody>
          <a:bodyPr/>
          <a:lstStyle/>
          <a:p>
            <a:r>
              <a:rPr lang="en-US" dirty="0"/>
              <a:t>Primary Resources</a:t>
            </a:r>
          </a:p>
        </p:txBody>
      </p:sp>
      <p:sp>
        <p:nvSpPr>
          <p:cNvPr id="3" name="Content Placeholder 2">
            <a:extLst>
              <a:ext uri="{FF2B5EF4-FFF2-40B4-BE49-F238E27FC236}">
                <a16:creationId xmlns:a16="http://schemas.microsoft.com/office/drawing/2014/main" id="{33214301-8B9C-4D94-A34C-20DB447C26E9}"/>
              </a:ext>
            </a:extLst>
          </p:cNvPr>
          <p:cNvSpPr>
            <a:spLocks noGrp="1"/>
          </p:cNvSpPr>
          <p:nvPr>
            <p:ph idx="1"/>
          </p:nvPr>
        </p:nvSpPr>
        <p:spPr>
          <a:xfrm>
            <a:off x="541538" y="1740024"/>
            <a:ext cx="11079332" cy="4051176"/>
          </a:xfrm>
        </p:spPr>
        <p:txBody>
          <a:bodyPr>
            <a:noAutofit/>
          </a:bodyPr>
          <a:lstStyle/>
          <a:p>
            <a:r>
              <a:rPr lang="en-US" sz="2400" dirty="0">
                <a:hlinkClick r:id="rId2"/>
              </a:rPr>
              <a:t>Expanded Core Curriculum (ECC): An Educational and Legal Requirement</a:t>
            </a:r>
            <a:endParaRPr lang="en-US" sz="2400" dirty="0"/>
          </a:p>
          <a:p>
            <a:r>
              <a:rPr lang="en-US" sz="2400" dirty="0">
                <a:hlinkClick r:id="rId3"/>
              </a:rPr>
              <a:t>Essential Tools of the Trade: A “How To” Guide for Completing Functional Vision, Learning Media, and ECC Evaluations</a:t>
            </a:r>
            <a:endParaRPr lang="en-US" sz="2400" dirty="0"/>
          </a:p>
          <a:p>
            <a:r>
              <a:rPr lang="en-US" sz="2400" dirty="0">
                <a:hlinkClick r:id="rId4"/>
              </a:rPr>
              <a:t>Keys to Educational Success: Teaching Students with Visual Impairments and Multiple Disabilities</a:t>
            </a:r>
            <a:endParaRPr lang="en-US" sz="2400" dirty="0"/>
          </a:p>
          <a:p>
            <a:r>
              <a:rPr lang="en-US" sz="2400" dirty="0">
                <a:hlinkClick r:id="rId5"/>
              </a:rPr>
              <a:t>Expanding the Expanded Core Curriculum for Students with Visual Impairments &amp; Multiple Disabilities</a:t>
            </a:r>
            <a:endParaRPr lang="en-US" sz="2400" dirty="0"/>
          </a:p>
          <a:p>
            <a:r>
              <a:rPr lang="en-US" sz="2400" dirty="0">
                <a:hlinkClick r:id="rId6"/>
              </a:rPr>
              <a:t>ECC Essentials: Teaching the Expanded Core Curriculum to Students with Visual Impairments</a:t>
            </a:r>
            <a:endParaRPr lang="en-US" sz="2400" dirty="0"/>
          </a:p>
        </p:txBody>
      </p:sp>
    </p:spTree>
    <p:extLst>
      <p:ext uri="{BB962C8B-B14F-4D97-AF65-F5344CB8AC3E}">
        <p14:creationId xmlns:p14="http://schemas.microsoft.com/office/powerpoint/2010/main" val="1372217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CE56-0E98-4A5F-BF4D-2A82C46FFBB0}"/>
              </a:ext>
            </a:extLst>
          </p:cNvPr>
          <p:cNvSpPr>
            <a:spLocks noGrp="1"/>
          </p:cNvSpPr>
          <p:nvPr>
            <p:ph type="title"/>
          </p:nvPr>
        </p:nvSpPr>
        <p:spPr/>
        <p:txBody>
          <a:bodyPr/>
          <a:lstStyle/>
          <a:p>
            <a:r>
              <a:rPr lang="en-US" dirty="0"/>
              <a:t>Legal Citations</a:t>
            </a:r>
          </a:p>
        </p:txBody>
      </p:sp>
      <p:sp>
        <p:nvSpPr>
          <p:cNvPr id="3" name="Content Placeholder 2">
            <a:extLst>
              <a:ext uri="{FF2B5EF4-FFF2-40B4-BE49-F238E27FC236}">
                <a16:creationId xmlns:a16="http://schemas.microsoft.com/office/drawing/2014/main" id="{6BF2C60F-73EB-42C1-9F75-18208262CC73}"/>
              </a:ext>
            </a:extLst>
          </p:cNvPr>
          <p:cNvSpPr>
            <a:spLocks noGrp="1"/>
          </p:cNvSpPr>
          <p:nvPr>
            <p:ph idx="1"/>
          </p:nvPr>
        </p:nvSpPr>
        <p:spPr>
          <a:xfrm>
            <a:off x="913795" y="1979720"/>
            <a:ext cx="10353762" cy="4119239"/>
          </a:xfrm>
        </p:spPr>
        <p:txBody>
          <a:bodyPr>
            <a:normAutofit fontScale="77500" lnSpcReduction="20000"/>
          </a:bodyPr>
          <a:lstStyle/>
          <a:p>
            <a:r>
              <a:rPr lang="en-US" sz="3100" dirty="0">
                <a:hlinkClick r:id="rId2"/>
              </a:rPr>
              <a:t>IDEA: Individuals with Disabilities Education Act</a:t>
            </a:r>
            <a:endParaRPr lang="en-US" sz="3100" dirty="0">
              <a:hlinkClick r:id="rId3"/>
            </a:endParaRPr>
          </a:p>
          <a:p>
            <a:r>
              <a:rPr lang="en-US" sz="3100" dirty="0">
                <a:hlinkClick r:id="rId3"/>
              </a:rPr>
              <a:t>20 U.S. Code § 1401 - Definitions</a:t>
            </a:r>
            <a:endParaRPr lang="en-US" sz="3100" dirty="0">
              <a:hlinkClick r:id="rId2"/>
            </a:endParaRPr>
          </a:p>
          <a:p>
            <a:r>
              <a:rPr lang="en-US" sz="3100" dirty="0">
                <a:hlinkClick r:id="rId4"/>
              </a:rPr>
              <a:t>34 CFR § 300.320 - Definition of individualized education program</a:t>
            </a:r>
            <a:endParaRPr lang="en-US" sz="3100" dirty="0">
              <a:hlinkClick r:id="rId5"/>
            </a:endParaRPr>
          </a:p>
          <a:p>
            <a:r>
              <a:rPr lang="en-US" sz="3100" dirty="0">
                <a:hlinkClick r:id="rId5"/>
              </a:rPr>
              <a:t>CDE: LCFF Priorities/Whole Child Resource Map</a:t>
            </a:r>
            <a:endParaRPr lang="en-US" sz="3100" dirty="0"/>
          </a:p>
          <a:p>
            <a:r>
              <a:rPr lang="en-US" sz="3100" dirty="0">
                <a:hlinkClick r:id="rId6"/>
              </a:rPr>
              <a:t>CDE: Multi-Tiered System of Supports</a:t>
            </a:r>
            <a:endParaRPr lang="en-US" sz="3100" dirty="0"/>
          </a:p>
          <a:p>
            <a:r>
              <a:rPr lang="en-US" sz="3100" dirty="0">
                <a:hlinkClick r:id="rId7"/>
              </a:rPr>
              <a:t>Cal. Code Regs. Tit. 5, § 3030 - Eligibility Criteria</a:t>
            </a:r>
            <a:endParaRPr lang="en-US" sz="3100" dirty="0">
              <a:hlinkClick r:id="rId8"/>
            </a:endParaRPr>
          </a:p>
          <a:p>
            <a:r>
              <a:rPr lang="en-US" sz="3100" dirty="0">
                <a:hlinkClick r:id="rId8"/>
              </a:rPr>
              <a:t>CA Education Code for IEP for Visually Impaired Pupils (56350-56354)</a:t>
            </a:r>
            <a:endParaRPr lang="en-US" sz="3100" dirty="0"/>
          </a:p>
          <a:p>
            <a:r>
              <a:rPr lang="fr-FR" sz="3100" dirty="0">
                <a:hlinkClick r:id="rId9"/>
              </a:rPr>
              <a:t>Cal. Code Regs. Tit. 5, § 3051.7 - Vision Services</a:t>
            </a:r>
            <a:endParaRPr lang="en-US" sz="3100" dirty="0"/>
          </a:p>
          <a:p>
            <a:endParaRPr lang="en-US" dirty="0"/>
          </a:p>
          <a:p>
            <a:endParaRPr lang="en-US" dirty="0"/>
          </a:p>
          <a:p>
            <a:endParaRPr lang="en-US" dirty="0"/>
          </a:p>
        </p:txBody>
      </p:sp>
    </p:spTree>
    <p:extLst>
      <p:ext uri="{BB962C8B-B14F-4D97-AF65-F5344CB8AC3E}">
        <p14:creationId xmlns:p14="http://schemas.microsoft.com/office/powerpoint/2010/main" val="2639919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CE56-0E98-4A5F-BF4D-2A82C46FFBB0}"/>
              </a:ext>
            </a:extLst>
          </p:cNvPr>
          <p:cNvSpPr>
            <a:spLocks noGrp="1"/>
          </p:cNvSpPr>
          <p:nvPr>
            <p:ph type="title"/>
          </p:nvPr>
        </p:nvSpPr>
        <p:spPr>
          <a:xfrm>
            <a:off x="913200" y="-248575"/>
            <a:ext cx="10353762" cy="1257300"/>
          </a:xfrm>
        </p:spPr>
        <p:txBody>
          <a:bodyPr>
            <a:normAutofit/>
          </a:bodyPr>
          <a:lstStyle/>
          <a:p>
            <a:r>
              <a:rPr lang="en-US" sz="3600" dirty="0"/>
              <a:t>References throughout the presentation</a:t>
            </a:r>
          </a:p>
        </p:txBody>
      </p:sp>
      <p:sp>
        <p:nvSpPr>
          <p:cNvPr id="3" name="Content Placeholder 2">
            <a:extLst>
              <a:ext uri="{FF2B5EF4-FFF2-40B4-BE49-F238E27FC236}">
                <a16:creationId xmlns:a16="http://schemas.microsoft.com/office/drawing/2014/main" id="{6BF2C60F-73EB-42C1-9F75-18208262CC73}"/>
              </a:ext>
            </a:extLst>
          </p:cNvPr>
          <p:cNvSpPr>
            <a:spLocks noGrp="1"/>
          </p:cNvSpPr>
          <p:nvPr>
            <p:ph idx="1"/>
          </p:nvPr>
        </p:nvSpPr>
        <p:spPr>
          <a:xfrm>
            <a:off x="124293" y="772361"/>
            <a:ext cx="11940465" cy="6001305"/>
          </a:xfrm>
        </p:spPr>
        <p:txBody>
          <a:bodyPr>
            <a:normAutofit fontScale="62500" lnSpcReduction="20000"/>
          </a:bodyPr>
          <a:lstStyle/>
          <a:p>
            <a:r>
              <a:rPr lang="en-US" sz="3500" dirty="0">
                <a:hlinkClick r:id="rId2"/>
              </a:rPr>
              <a:t>The National Agenda for the Education of Children and Youths with Visual Impairments, Including Those with Multiple Disabilities</a:t>
            </a:r>
            <a:endParaRPr lang="en-US" sz="3500" dirty="0"/>
          </a:p>
          <a:p>
            <a:r>
              <a:rPr lang="en-US" sz="3500" dirty="0">
                <a:hlinkClick r:id="rId3"/>
              </a:rPr>
              <a:t>A Bill of Rights for All Children with Visual Impairment and their Families</a:t>
            </a:r>
            <a:endParaRPr lang="en-US" sz="3500" dirty="0"/>
          </a:p>
          <a:p>
            <a:r>
              <a:rPr lang="en-US" sz="3500" dirty="0">
                <a:hlinkClick r:id="rId4"/>
              </a:rPr>
              <a:t>Guidelines for Programs Serving Students With Visual Impairments - 2014 Revised Edition</a:t>
            </a:r>
            <a:endParaRPr lang="en-US" sz="3500" dirty="0"/>
          </a:p>
          <a:p>
            <a:r>
              <a:rPr lang="en-US" sz="3500" dirty="0">
                <a:hlinkClick r:id="rId5"/>
              </a:rPr>
              <a:t>Local Control Funding Formula (LCFF) </a:t>
            </a:r>
            <a:endParaRPr lang="en-US" sz="3500" dirty="0"/>
          </a:p>
          <a:p>
            <a:r>
              <a:rPr lang="en-US" sz="3500" dirty="0">
                <a:hlinkClick r:id="rId6"/>
              </a:rPr>
              <a:t>California’s Multi-Tiered System of Supports</a:t>
            </a:r>
            <a:endParaRPr lang="en-US" sz="3500" dirty="0"/>
          </a:p>
          <a:p>
            <a:r>
              <a:rPr lang="en-US" sz="3500" dirty="0">
                <a:hlinkClick r:id="rId7"/>
              </a:rPr>
              <a:t>Office of Special Education Programs (OSEP) Results Driving Accountability (RDA)</a:t>
            </a:r>
            <a:endParaRPr lang="en-US" sz="3500" dirty="0"/>
          </a:p>
          <a:p>
            <a:r>
              <a:rPr lang="en-US" sz="3500" dirty="0">
                <a:hlinkClick r:id="rId8"/>
              </a:rPr>
              <a:t>Comprehensive Vision Assessment: FVLM(t)A [ECC]</a:t>
            </a:r>
            <a:endParaRPr lang="en-US" sz="3500" dirty="0"/>
          </a:p>
          <a:p>
            <a:pPr lvl="1"/>
            <a:r>
              <a:rPr lang="en-US" sz="3500" dirty="0">
                <a:hlinkClick r:id="rId9"/>
              </a:rPr>
              <a:t>Comprehensive Vision Assessment Companion Document</a:t>
            </a:r>
            <a:endParaRPr lang="en-US" sz="3500" dirty="0"/>
          </a:p>
          <a:p>
            <a:r>
              <a:rPr lang="en-US" sz="3500" dirty="0">
                <a:hlinkClick r:id="rId10"/>
              </a:rPr>
              <a:t>Determining Instructional Priorities for the Expanded Core Curriculum Data Collection Worksheet</a:t>
            </a:r>
            <a:endParaRPr lang="en-US" sz="3500" dirty="0"/>
          </a:p>
          <a:p>
            <a:r>
              <a:rPr lang="en-US" sz="3500" dirty="0">
                <a:hlinkClick r:id="rId11"/>
              </a:rPr>
              <a:t>ECC High School Readiness - Teacher Requested Checklists</a:t>
            </a:r>
            <a:endParaRPr lang="en-US" sz="3500" dirty="0"/>
          </a:p>
          <a:p>
            <a:pPr lvl="1"/>
            <a:r>
              <a:rPr lang="en-US" sz="3500" dirty="0">
                <a:hlinkClick r:id="rId12"/>
              </a:rPr>
              <a:t>Expanded Core Curriculum High School Readiness Checklist Tutorial</a:t>
            </a:r>
            <a:endParaRPr lang="en-US" sz="3500" dirty="0"/>
          </a:p>
          <a:p>
            <a:pPr lvl="1"/>
            <a:r>
              <a:rPr lang="en-US" sz="3500" dirty="0">
                <a:hlinkClick r:id="rId13"/>
              </a:rPr>
              <a:t>ECC HS Readiness Checklist Tutorial Handout </a:t>
            </a:r>
            <a:endParaRPr lang="en-US" sz="3500" dirty="0"/>
          </a:p>
          <a:p>
            <a:endParaRPr lang="en-US" sz="2600" dirty="0"/>
          </a:p>
          <a:p>
            <a:endParaRPr lang="en-US" sz="2600" dirty="0"/>
          </a:p>
          <a:p>
            <a:endParaRPr lang="en-US" dirty="0"/>
          </a:p>
          <a:p>
            <a:endParaRPr lang="en-US" dirty="0"/>
          </a:p>
          <a:p>
            <a:endParaRPr lang="en-US" dirty="0"/>
          </a:p>
        </p:txBody>
      </p:sp>
    </p:spTree>
    <p:extLst>
      <p:ext uri="{BB962C8B-B14F-4D97-AF65-F5344CB8AC3E}">
        <p14:creationId xmlns:p14="http://schemas.microsoft.com/office/powerpoint/2010/main" val="3620982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CE56-0E98-4A5F-BF4D-2A82C46FFBB0}"/>
              </a:ext>
            </a:extLst>
          </p:cNvPr>
          <p:cNvSpPr>
            <a:spLocks noGrp="1"/>
          </p:cNvSpPr>
          <p:nvPr>
            <p:ph type="title"/>
          </p:nvPr>
        </p:nvSpPr>
        <p:spPr>
          <a:xfrm>
            <a:off x="993694" y="-263001"/>
            <a:ext cx="10353762" cy="1257300"/>
          </a:xfrm>
        </p:spPr>
        <p:txBody>
          <a:bodyPr>
            <a:normAutofit/>
          </a:bodyPr>
          <a:lstStyle/>
          <a:p>
            <a:r>
              <a:rPr lang="en-US" dirty="0"/>
              <a:t>Assessment Resources Referenced</a:t>
            </a:r>
          </a:p>
        </p:txBody>
      </p:sp>
      <p:sp>
        <p:nvSpPr>
          <p:cNvPr id="3" name="Content Placeholder 2">
            <a:extLst>
              <a:ext uri="{FF2B5EF4-FFF2-40B4-BE49-F238E27FC236}">
                <a16:creationId xmlns:a16="http://schemas.microsoft.com/office/drawing/2014/main" id="{6BF2C60F-73EB-42C1-9F75-18208262CC73}"/>
              </a:ext>
            </a:extLst>
          </p:cNvPr>
          <p:cNvSpPr>
            <a:spLocks noGrp="1"/>
          </p:cNvSpPr>
          <p:nvPr>
            <p:ph idx="1"/>
          </p:nvPr>
        </p:nvSpPr>
        <p:spPr>
          <a:xfrm>
            <a:off x="245616" y="692460"/>
            <a:ext cx="11700768" cy="5956916"/>
          </a:xfrm>
        </p:spPr>
        <p:txBody>
          <a:bodyPr>
            <a:normAutofit fontScale="25000" lnSpcReduction="20000"/>
          </a:bodyPr>
          <a:lstStyle/>
          <a:p>
            <a:r>
              <a:rPr lang="en-US" sz="9600" dirty="0">
                <a:effectLst/>
              </a:rPr>
              <a:t>(FVA/LMA) </a:t>
            </a:r>
            <a:r>
              <a:rPr lang="en-US" sz="9600" dirty="0">
                <a:solidFill>
                  <a:srgbClr val="00B0F0"/>
                </a:solidFill>
                <a:hlinkClick r:id="rId2">
                  <a:extLst>
                    <a:ext uri="{A12FA001-AC4F-418D-AE19-62706E023703}">
                      <ahyp:hlinkClr xmlns:ahyp="http://schemas.microsoft.com/office/drawing/2018/hyperlinkcolor" val="tx"/>
                    </a:ext>
                  </a:extLst>
                </a:hlinkClick>
              </a:rPr>
              <a:t>Essential Tools of the Trade, TSBVI</a:t>
            </a:r>
            <a:endParaRPr lang="en-US" sz="9600" dirty="0"/>
          </a:p>
          <a:p>
            <a:r>
              <a:rPr lang="en-US" sz="9600" dirty="0">
                <a:effectLst/>
              </a:rPr>
              <a:t>(FVA/LMA) </a:t>
            </a:r>
            <a:r>
              <a:rPr lang="en-US" sz="9600" dirty="0" err="1">
                <a:hlinkClick r:id="rId3"/>
              </a:rPr>
              <a:t>NewT</a:t>
            </a:r>
            <a:r>
              <a:rPr lang="en-US" sz="9600" dirty="0">
                <a:hlinkClick r:id="rId3"/>
              </a:rPr>
              <a:t>, APH</a:t>
            </a:r>
            <a:r>
              <a:rPr lang="en-US" sz="9600" dirty="0"/>
              <a:t> and </a:t>
            </a:r>
            <a:r>
              <a:rPr lang="en-US" sz="9600" dirty="0">
                <a:hlinkClick r:id="rId4"/>
              </a:rPr>
              <a:t>APH Assessment of Functional Vision</a:t>
            </a:r>
            <a:endParaRPr lang="en-US" sz="9600" dirty="0"/>
          </a:p>
          <a:p>
            <a:r>
              <a:rPr lang="en-US" sz="9600" dirty="0">
                <a:effectLst/>
              </a:rPr>
              <a:t>(FVA/LMA) </a:t>
            </a:r>
            <a:r>
              <a:rPr lang="en-US" sz="9600" dirty="0">
                <a:hlinkClick r:id="rId5"/>
              </a:rPr>
              <a:t>Essential Assessments Rubric for Children who are Blind or Visually Impaired</a:t>
            </a:r>
            <a:endParaRPr lang="en-US" sz="9600" dirty="0"/>
          </a:p>
          <a:p>
            <a:r>
              <a:rPr lang="en-US" sz="9600" dirty="0">
                <a:effectLst/>
              </a:rPr>
              <a:t>(FVA) </a:t>
            </a:r>
            <a:r>
              <a:rPr lang="en-US" sz="9600" dirty="0">
                <a:hlinkClick r:id="rId6"/>
              </a:rPr>
              <a:t>The CVI Range</a:t>
            </a:r>
            <a:r>
              <a:rPr lang="en-US" sz="9600" dirty="0"/>
              <a:t> (</a:t>
            </a:r>
            <a:r>
              <a:rPr lang="en-US" sz="9600" i="1" dirty="0">
                <a:hlinkClick r:id="rId7"/>
              </a:rPr>
              <a:t>Cortical Visual Impairment, 2nd Edition</a:t>
            </a:r>
            <a:r>
              <a:rPr lang="en-US" sz="9600" dirty="0"/>
              <a:t>)</a:t>
            </a:r>
          </a:p>
          <a:p>
            <a:r>
              <a:rPr lang="en-US" sz="9600" dirty="0">
                <a:effectLst/>
              </a:rPr>
              <a:t>(LMA) </a:t>
            </a:r>
            <a:r>
              <a:rPr lang="en-US" sz="9600" dirty="0">
                <a:hlinkClick r:id="rId8"/>
              </a:rPr>
              <a:t>Individualized Systematic Assessment of Visual Efficiency (ISAVE) Kit</a:t>
            </a:r>
            <a:r>
              <a:rPr lang="en-US" sz="9600" dirty="0"/>
              <a:t> (additional disabilities)</a:t>
            </a:r>
          </a:p>
          <a:p>
            <a:r>
              <a:rPr lang="en-US" sz="9600" dirty="0">
                <a:effectLst/>
              </a:rPr>
              <a:t>(LMA) </a:t>
            </a:r>
            <a:r>
              <a:rPr lang="en-US" sz="9600" dirty="0">
                <a:hlinkClick r:id="rId9"/>
              </a:rPr>
              <a:t>Looking to Learn, AFB Press</a:t>
            </a:r>
            <a:endParaRPr lang="en-US" sz="9600" dirty="0"/>
          </a:p>
          <a:p>
            <a:r>
              <a:rPr lang="en-US" sz="9600" dirty="0">
                <a:effectLst/>
              </a:rPr>
              <a:t>(LMA) </a:t>
            </a:r>
            <a:r>
              <a:rPr lang="en-US" sz="9600" dirty="0">
                <a:hlinkClick r:id="rId10"/>
              </a:rPr>
              <a:t>Learning Media Profile</a:t>
            </a:r>
            <a:endParaRPr lang="en-US" sz="9600" dirty="0"/>
          </a:p>
          <a:p>
            <a:r>
              <a:rPr lang="en-US" sz="9600" dirty="0"/>
              <a:t>(LMA) The CVI Learning Media Profile (within </a:t>
            </a:r>
            <a:r>
              <a:rPr lang="en-US" sz="9600" i="1" dirty="0">
                <a:hlinkClick r:id="rId11"/>
              </a:rPr>
              <a:t>Sensory Balance: An Approach to Learning Media Planning for Students with CVI</a:t>
            </a:r>
            <a:r>
              <a:rPr lang="en-US" sz="9600" i="1" dirty="0"/>
              <a:t>)</a:t>
            </a:r>
          </a:p>
          <a:p>
            <a:r>
              <a:rPr lang="en-US" sz="9600" dirty="0"/>
              <a:t>(O&amp;M) </a:t>
            </a:r>
            <a:r>
              <a:rPr lang="en-US" sz="9600" dirty="0">
                <a:hlinkClick r:id="rId12"/>
              </a:rPr>
              <a:t>Teaching Age-Appropriate Purposeful Skills: An Orientation &amp; Mobility Curriculum for Students with Visual Impairments (TAPS), TSBVI</a:t>
            </a:r>
            <a:endParaRPr lang="en-US" sz="9600" dirty="0"/>
          </a:p>
          <a:p>
            <a:r>
              <a:rPr lang="en-US" sz="9600" dirty="0"/>
              <a:t>(O&amp;M) </a:t>
            </a:r>
            <a:r>
              <a:rPr lang="en-US" sz="9600" dirty="0">
                <a:hlinkClick r:id="rId13"/>
              </a:rPr>
              <a:t>NMSBVI Orientation &amp; Mobility Inventory</a:t>
            </a:r>
            <a:endParaRPr lang="en-US" sz="9600" i="1" dirty="0"/>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987200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CE56-0E98-4A5F-BF4D-2A82C46FFBB0}"/>
              </a:ext>
            </a:extLst>
          </p:cNvPr>
          <p:cNvSpPr>
            <a:spLocks noGrp="1"/>
          </p:cNvSpPr>
          <p:nvPr>
            <p:ph type="title"/>
          </p:nvPr>
        </p:nvSpPr>
        <p:spPr>
          <a:xfrm>
            <a:off x="913795" y="-171635"/>
            <a:ext cx="10353762" cy="1257300"/>
          </a:xfrm>
        </p:spPr>
        <p:txBody>
          <a:bodyPr>
            <a:normAutofit/>
          </a:bodyPr>
          <a:lstStyle/>
          <a:p>
            <a:r>
              <a:rPr lang="en-US" sz="3600" dirty="0"/>
              <a:t>Assessment Resources Referenced cont. (AT)</a:t>
            </a:r>
          </a:p>
        </p:txBody>
      </p:sp>
      <p:sp>
        <p:nvSpPr>
          <p:cNvPr id="3" name="Content Placeholder 2">
            <a:extLst>
              <a:ext uri="{FF2B5EF4-FFF2-40B4-BE49-F238E27FC236}">
                <a16:creationId xmlns:a16="http://schemas.microsoft.com/office/drawing/2014/main" id="{6BF2C60F-73EB-42C1-9F75-18208262CC73}"/>
              </a:ext>
            </a:extLst>
          </p:cNvPr>
          <p:cNvSpPr>
            <a:spLocks noGrp="1"/>
          </p:cNvSpPr>
          <p:nvPr>
            <p:ph idx="1"/>
          </p:nvPr>
        </p:nvSpPr>
        <p:spPr>
          <a:xfrm>
            <a:off x="248575" y="719091"/>
            <a:ext cx="11656379" cy="5948039"/>
          </a:xfrm>
        </p:spPr>
        <p:txBody>
          <a:bodyPr>
            <a:normAutofit/>
          </a:bodyPr>
          <a:lstStyle/>
          <a:p>
            <a:pPr>
              <a:lnSpc>
                <a:spcPct val="100000"/>
              </a:lnSpc>
              <a:spcBef>
                <a:spcPts val="100"/>
              </a:spcBef>
            </a:pPr>
            <a:r>
              <a:rPr lang="en-US" sz="2000" dirty="0">
                <a:effectLst/>
              </a:rPr>
              <a:t>(Tech) </a:t>
            </a:r>
            <a:r>
              <a:rPr lang="en-US" sz="2000" dirty="0">
                <a:hlinkClick r:id="rId2"/>
              </a:rPr>
              <a:t>Access Technology Evaluation Checklist for Blind and Low Vision Needs</a:t>
            </a:r>
            <a:r>
              <a:rPr lang="en-US" sz="2000" dirty="0"/>
              <a:t> </a:t>
            </a:r>
          </a:p>
          <a:p>
            <a:pPr lvl="1">
              <a:spcBef>
                <a:spcPts val="100"/>
              </a:spcBef>
            </a:pPr>
            <a:r>
              <a:rPr lang="en-US" sz="2000" dirty="0"/>
              <a:t>(from </a:t>
            </a:r>
            <a:r>
              <a:rPr lang="en-US" sz="2000" i="1" dirty="0">
                <a:hlinkClick r:id="rId3"/>
              </a:rPr>
              <a:t>Access Technology for Blind and Low Vision Accessibility</a:t>
            </a:r>
            <a:r>
              <a:rPr lang="en-US" sz="2000" dirty="0"/>
              <a:t>)</a:t>
            </a:r>
            <a:endParaRPr lang="en-US" sz="2000" dirty="0">
              <a:hlinkClick r:id="rId4"/>
            </a:endParaRPr>
          </a:p>
          <a:p>
            <a:r>
              <a:rPr lang="en-US" sz="2000" dirty="0">
                <a:effectLst/>
              </a:rPr>
              <a:t>(Tech) </a:t>
            </a:r>
            <a:r>
              <a:rPr lang="en-US" sz="2000" dirty="0">
                <a:hlinkClick r:id="rId4"/>
              </a:rPr>
              <a:t>Maryland Instructional Technology Skills Inventory </a:t>
            </a:r>
            <a:r>
              <a:rPr lang="en-US" sz="2000" dirty="0"/>
              <a:t>(Screen reader, magnifier, and iPad grade level targets)</a:t>
            </a:r>
          </a:p>
          <a:p>
            <a:r>
              <a:rPr lang="en-US" sz="2000" dirty="0">
                <a:effectLst/>
              </a:rPr>
              <a:t>(Tech) </a:t>
            </a:r>
            <a:r>
              <a:rPr lang="en-US" sz="2000" dirty="0">
                <a:hlinkClick r:id="rId5"/>
              </a:rPr>
              <a:t>Georgia Project Assistive Technology Assessment</a:t>
            </a:r>
            <a:endParaRPr lang="en-US" sz="2000" dirty="0">
              <a:hlinkClick r:id="rId6"/>
            </a:endParaRPr>
          </a:p>
          <a:p>
            <a:r>
              <a:rPr lang="en-US" sz="2000" dirty="0">
                <a:effectLst/>
              </a:rPr>
              <a:t>(Tech) </a:t>
            </a:r>
            <a:r>
              <a:rPr lang="en-US" sz="2000" dirty="0">
                <a:hlinkClick r:id="rId6"/>
              </a:rPr>
              <a:t>CSB Observation and Consultation Templates</a:t>
            </a:r>
            <a:endParaRPr lang="en-US" sz="2000" dirty="0"/>
          </a:p>
          <a:p>
            <a:r>
              <a:rPr lang="en-US" sz="2000" dirty="0">
                <a:effectLst/>
              </a:rPr>
              <a:t>(Tech) </a:t>
            </a:r>
            <a:r>
              <a:rPr lang="en-US" sz="2000" dirty="0">
                <a:hlinkClick r:id="rId7"/>
              </a:rPr>
              <a:t>Wisconsin Assistive Technology Initiative (WATI)</a:t>
            </a:r>
            <a:endParaRPr lang="en-US" sz="2000" dirty="0">
              <a:hlinkClick r:id="rId8"/>
            </a:endParaRPr>
          </a:p>
          <a:p>
            <a:r>
              <a:rPr lang="en-US" sz="2000" dirty="0">
                <a:effectLst/>
              </a:rPr>
              <a:t>(Tech) </a:t>
            </a:r>
            <a:r>
              <a:rPr lang="en-US" sz="2000" dirty="0">
                <a:hlinkClick r:id="rId8"/>
              </a:rPr>
              <a:t>SETT Framework </a:t>
            </a:r>
            <a:r>
              <a:rPr lang="en-US" sz="2000" dirty="0"/>
              <a:t>(four components: Student, Environment, Task, and Tool)</a:t>
            </a:r>
          </a:p>
          <a:p>
            <a:r>
              <a:rPr lang="en-US" sz="2000" dirty="0">
                <a:effectLst/>
              </a:rPr>
              <a:t>(Tech) </a:t>
            </a:r>
            <a:r>
              <a:rPr lang="en-US" sz="2000" dirty="0">
                <a:hlinkClick r:id="rId9"/>
              </a:rPr>
              <a:t>Quality Indicators for Assistive Technology Services (QIAT)</a:t>
            </a:r>
            <a:endParaRPr lang="en-US" sz="2000" dirty="0"/>
          </a:p>
          <a:p>
            <a:r>
              <a:rPr lang="en-US" sz="2000" dirty="0">
                <a:effectLst/>
              </a:rPr>
              <a:t>(Tech) </a:t>
            </a:r>
            <a:r>
              <a:rPr lang="en-US" sz="2000" dirty="0">
                <a:hlinkClick r:id="rId10"/>
              </a:rPr>
              <a:t>Advancing Learning in Differentiation and Inclusion (ALDI)</a:t>
            </a:r>
            <a:r>
              <a:rPr lang="en-US" sz="2000" dirty="0"/>
              <a:t> (focus on AT decisions related to Universal Design and </a:t>
            </a:r>
            <a:r>
              <a:rPr lang="en-US" sz="2000" dirty="0" err="1"/>
              <a:t>RtI</a:t>
            </a:r>
            <a:r>
              <a:rPr lang="en-US" sz="2000" dirty="0"/>
              <a:t>)</a:t>
            </a:r>
          </a:p>
          <a:p>
            <a:r>
              <a:rPr lang="en-US" sz="2000" dirty="0">
                <a:effectLst/>
              </a:rPr>
              <a:t>(Tech) </a:t>
            </a:r>
            <a:r>
              <a:rPr lang="en-US" sz="2000" dirty="0">
                <a:hlinkClick r:id="rId11"/>
              </a:rPr>
              <a:t>Education Tech Points</a:t>
            </a:r>
            <a:endParaRPr lang="en-US" sz="2000" dirty="0"/>
          </a:p>
          <a:p>
            <a:r>
              <a:rPr lang="en-US" sz="2000" dirty="0">
                <a:effectLst/>
              </a:rPr>
              <a:t>(Tech) </a:t>
            </a:r>
            <a:r>
              <a:rPr lang="en-US" sz="2000" dirty="0">
                <a:hlinkClick r:id="rId12"/>
              </a:rPr>
              <a:t>TPACK Framework </a:t>
            </a:r>
            <a:r>
              <a:rPr lang="en-US" sz="2000" dirty="0"/>
              <a:t>(Technological, Pedagogical, and Content Knowledge)</a:t>
            </a:r>
            <a:endParaRPr lang="en-US" sz="3200" dirty="0"/>
          </a:p>
        </p:txBody>
      </p:sp>
    </p:spTree>
    <p:extLst>
      <p:ext uri="{BB962C8B-B14F-4D97-AF65-F5344CB8AC3E}">
        <p14:creationId xmlns:p14="http://schemas.microsoft.com/office/powerpoint/2010/main" val="2863851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CE56-0E98-4A5F-BF4D-2A82C46FFBB0}"/>
              </a:ext>
            </a:extLst>
          </p:cNvPr>
          <p:cNvSpPr>
            <a:spLocks noGrp="1"/>
          </p:cNvSpPr>
          <p:nvPr>
            <p:ph type="title"/>
          </p:nvPr>
        </p:nvSpPr>
        <p:spPr>
          <a:xfrm>
            <a:off x="913795" y="-233779"/>
            <a:ext cx="10353762" cy="1257300"/>
          </a:xfrm>
        </p:spPr>
        <p:txBody>
          <a:bodyPr>
            <a:normAutofit/>
          </a:bodyPr>
          <a:lstStyle/>
          <a:p>
            <a:r>
              <a:rPr lang="en-US" sz="3600" dirty="0"/>
              <a:t>Assessment Resources Referenced cont. (ECC)</a:t>
            </a:r>
          </a:p>
        </p:txBody>
      </p:sp>
      <p:sp>
        <p:nvSpPr>
          <p:cNvPr id="3" name="Content Placeholder 2">
            <a:extLst>
              <a:ext uri="{FF2B5EF4-FFF2-40B4-BE49-F238E27FC236}">
                <a16:creationId xmlns:a16="http://schemas.microsoft.com/office/drawing/2014/main" id="{6BF2C60F-73EB-42C1-9F75-18208262CC73}"/>
              </a:ext>
            </a:extLst>
          </p:cNvPr>
          <p:cNvSpPr>
            <a:spLocks noGrp="1"/>
          </p:cNvSpPr>
          <p:nvPr>
            <p:ph idx="1"/>
          </p:nvPr>
        </p:nvSpPr>
        <p:spPr>
          <a:xfrm>
            <a:off x="913795" y="772357"/>
            <a:ext cx="10353762" cy="5854075"/>
          </a:xfrm>
        </p:spPr>
        <p:txBody>
          <a:bodyPr>
            <a:normAutofit lnSpcReduction="10000"/>
          </a:bodyPr>
          <a:lstStyle/>
          <a:p>
            <a:r>
              <a:rPr lang="en-US" sz="1800" dirty="0">
                <a:effectLst/>
              </a:rPr>
              <a:t>(ECC) </a:t>
            </a:r>
            <a:r>
              <a:rPr lang="en-US" sz="1800" dirty="0">
                <a:hlinkClick r:id="rId2"/>
              </a:rPr>
              <a:t>Essential Tools of the Trade, TSBVI</a:t>
            </a:r>
            <a:endParaRPr lang="en-US" sz="1800" dirty="0"/>
          </a:p>
          <a:p>
            <a:r>
              <a:rPr lang="en-US" sz="1800" dirty="0">
                <a:effectLst/>
              </a:rPr>
              <a:t>(ECC) </a:t>
            </a:r>
            <a:r>
              <a:rPr lang="en-US" sz="1800" dirty="0"/>
              <a:t>Utah School for the Blind ECC– H.S. Readiness Checklist (Pre-K-8</a:t>
            </a:r>
            <a:r>
              <a:rPr lang="en-US" sz="1800" baseline="30000" dirty="0"/>
              <a:t>th</a:t>
            </a:r>
            <a:r>
              <a:rPr lang="en-US" sz="1800" dirty="0"/>
              <a:t>) </a:t>
            </a:r>
            <a:r>
              <a:rPr lang="en-US" sz="1600" dirty="0">
                <a:hlinkClick r:id="rId3"/>
              </a:rPr>
              <a:t>Material Request Link</a:t>
            </a:r>
            <a:endParaRPr lang="en-US" sz="1600" dirty="0"/>
          </a:p>
          <a:p>
            <a:r>
              <a:rPr lang="en-US" sz="1800" dirty="0">
                <a:effectLst/>
              </a:rPr>
              <a:t>(ECC) </a:t>
            </a:r>
            <a:r>
              <a:rPr lang="en-US" sz="1800" dirty="0">
                <a:hlinkClick r:id="rId4"/>
              </a:rPr>
              <a:t>Evaluating Visually Impaired Students (EVALS), TSBVI</a:t>
            </a:r>
            <a:endParaRPr lang="en-US" sz="1800" dirty="0"/>
          </a:p>
          <a:p>
            <a:r>
              <a:rPr lang="en-US" sz="1800" dirty="0">
                <a:effectLst/>
              </a:rPr>
              <a:t>(ECC) </a:t>
            </a:r>
            <a:r>
              <a:rPr lang="en-US" sz="1800" dirty="0">
                <a:hlinkClick r:id="rId5"/>
              </a:rPr>
              <a:t>Transition Tennessee </a:t>
            </a:r>
            <a:r>
              <a:rPr lang="en-US" sz="1800" dirty="0"/>
              <a:t>(Assessment and additional resources)</a:t>
            </a:r>
          </a:p>
          <a:p>
            <a:r>
              <a:rPr lang="en-US" sz="1800" dirty="0">
                <a:effectLst/>
              </a:rPr>
              <a:t>(ECC) </a:t>
            </a:r>
            <a:r>
              <a:rPr lang="en-US" sz="1800" dirty="0">
                <a:hlinkClick r:id="rId6"/>
              </a:rPr>
              <a:t>Student Annual Needs Determination Inventory (SANDI)</a:t>
            </a:r>
            <a:endParaRPr lang="en-US" sz="1800" dirty="0"/>
          </a:p>
          <a:p>
            <a:r>
              <a:rPr lang="en-US" sz="1800" dirty="0">
                <a:effectLst/>
              </a:rPr>
              <a:t>(ECC) </a:t>
            </a:r>
            <a:r>
              <a:rPr lang="en-US" sz="1800" dirty="0">
                <a:hlinkClick r:id="rId7"/>
              </a:rPr>
              <a:t>Essential Assessments Rubric for Children who are Blind or Visually Impaired</a:t>
            </a:r>
            <a:r>
              <a:rPr lang="en-US" sz="1800" dirty="0"/>
              <a:t> </a:t>
            </a:r>
          </a:p>
          <a:p>
            <a:r>
              <a:rPr lang="en-US" sz="1800" dirty="0">
                <a:effectLst/>
              </a:rPr>
              <a:t>(ECC) </a:t>
            </a:r>
            <a:r>
              <a:rPr lang="en-US" sz="1800" dirty="0">
                <a:hlinkClick r:id="rId8"/>
              </a:rPr>
              <a:t>Perkins Activity and Resource Guide Downloadable Materials</a:t>
            </a:r>
            <a:endParaRPr lang="en-US" sz="1800" dirty="0"/>
          </a:p>
          <a:p>
            <a:r>
              <a:rPr lang="en-US" sz="1800" dirty="0">
                <a:effectLst/>
              </a:rPr>
              <a:t>(ECC) </a:t>
            </a:r>
            <a:r>
              <a:rPr lang="en-US" sz="1800" dirty="0">
                <a:hlinkClick r:id="rId9"/>
              </a:rPr>
              <a:t>Expanded Core Curriculum (ECC) Resources Live Binders</a:t>
            </a:r>
            <a:endParaRPr lang="en-US" sz="1800" dirty="0"/>
          </a:p>
          <a:p>
            <a:r>
              <a:rPr lang="en-US" sz="1800" dirty="0">
                <a:effectLst/>
              </a:rPr>
              <a:t>(ECC) </a:t>
            </a:r>
            <a:r>
              <a:rPr lang="en-US" sz="1800" dirty="0">
                <a:hlinkClick r:id="rId10"/>
              </a:rPr>
              <a:t>Resources for the Expanded Core Curriculum </a:t>
            </a:r>
            <a:r>
              <a:rPr lang="en-US" sz="1800" dirty="0"/>
              <a:t>(RECC), TSBVI (ECC resource finder</a:t>
            </a:r>
          </a:p>
          <a:p>
            <a:r>
              <a:rPr lang="en-US" sz="1800" dirty="0">
                <a:effectLst/>
              </a:rPr>
              <a:t>(ECC) </a:t>
            </a:r>
            <a:r>
              <a:rPr lang="en-US" sz="1800" dirty="0">
                <a:hlinkClick r:id="rId11"/>
              </a:rPr>
              <a:t>The Oregon Project </a:t>
            </a:r>
            <a:r>
              <a:rPr lang="en-US" sz="1800" dirty="0"/>
              <a:t>(birth to 6)</a:t>
            </a:r>
          </a:p>
          <a:p>
            <a:r>
              <a:rPr lang="en-US" sz="1800" dirty="0">
                <a:effectLst/>
              </a:rPr>
              <a:t>(ECC) </a:t>
            </a:r>
            <a:r>
              <a:rPr lang="en-US" sz="1800" dirty="0">
                <a:hlinkClick r:id="rId12"/>
              </a:rPr>
              <a:t>Insite Developmental Checklist </a:t>
            </a:r>
            <a:r>
              <a:rPr lang="en-US" sz="1800" dirty="0"/>
              <a:t>(birth to 5)</a:t>
            </a:r>
          </a:p>
          <a:p>
            <a:r>
              <a:rPr lang="en-US" sz="1800" dirty="0">
                <a:effectLst/>
              </a:rPr>
              <a:t>(ECC) </a:t>
            </a:r>
            <a:r>
              <a:rPr lang="en-US" sz="1800" dirty="0">
                <a:hlinkClick r:id="rId13"/>
              </a:rPr>
              <a:t>Functional Skills Assessment, Lilli Nielson </a:t>
            </a:r>
            <a:r>
              <a:rPr lang="en-US" sz="1800" dirty="0"/>
              <a:t>(birth to 4 developmental age)</a:t>
            </a:r>
          </a:p>
          <a:p>
            <a:r>
              <a:rPr lang="en-US" sz="1800" dirty="0">
                <a:effectLst/>
              </a:rPr>
              <a:t>(ECC) </a:t>
            </a:r>
            <a:r>
              <a:rPr lang="en-US" sz="1800" dirty="0">
                <a:hlinkClick r:id="rId14"/>
              </a:rPr>
              <a:t>Hawaii Early Learning Profile </a:t>
            </a:r>
            <a:r>
              <a:rPr lang="en-US" sz="1800" dirty="0"/>
              <a:t>(0-3 and 3-6)</a:t>
            </a:r>
          </a:p>
          <a:p>
            <a:r>
              <a:rPr lang="en-US" sz="1800" dirty="0">
                <a:effectLst/>
              </a:rPr>
              <a:t>(ECC) </a:t>
            </a:r>
            <a:r>
              <a:rPr lang="en-US" sz="1800" dirty="0">
                <a:hlinkClick r:id="rId15"/>
              </a:rPr>
              <a:t>BRIGANCE Inventory of Early Development (IED) III </a:t>
            </a:r>
            <a:r>
              <a:rPr lang="en-US" sz="1800" dirty="0"/>
              <a:t>(0-1</a:t>
            </a:r>
            <a:r>
              <a:rPr lang="en-US" sz="1800" baseline="30000" dirty="0"/>
              <a:t>st</a:t>
            </a:r>
            <a:r>
              <a:rPr lang="en-US" sz="1800" dirty="0"/>
              <a:t> grade)</a:t>
            </a:r>
          </a:p>
          <a:p>
            <a:endParaRPr lang="en-US" dirty="0"/>
          </a:p>
          <a:p>
            <a:endParaRPr lang="en-US" dirty="0"/>
          </a:p>
          <a:p>
            <a:endParaRPr lang="en-US" dirty="0"/>
          </a:p>
        </p:txBody>
      </p:sp>
    </p:spTree>
    <p:extLst>
      <p:ext uri="{BB962C8B-B14F-4D97-AF65-F5344CB8AC3E}">
        <p14:creationId xmlns:p14="http://schemas.microsoft.com/office/powerpoint/2010/main" val="3299007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CE56-0E98-4A5F-BF4D-2A82C46FFBB0}"/>
              </a:ext>
            </a:extLst>
          </p:cNvPr>
          <p:cNvSpPr>
            <a:spLocks noGrp="1"/>
          </p:cNvSpPr>
          <p:nvPr>
            <p:ph type="title"/>
          </p:nvPr>
        </p:nvSpPr>
        <p:spPr>
          <a:xfrm>
            <a:off x="919119" y="324036"/>
            <a:ext cx="10353762" cy="1257300"/>
          </a:xfrm>
        </p:spPr>
        <p:txBody>
          <a:bodyPr/>
          <a:lstStyle/>
          <a:p>
            <a:r>
              <a:rPr lang="en-US" dirty="0"/>
              <a:t>Alluded to Resources</a:t>
            </a:r>
          </a:p>
        </p:txBody>
      </p:sp>
      <p:sp>
        <p:nvSpPr>
          <p:cNvPr id="3" name="Content Placeholder 2">
            <a:extLst>
              <a:ext uri="{FF2B5EF4-FFF2-40B4-BE49-F238E27FC236}">
                <a16:creationId xmlns:a16="http://schemas.microsoft.com/office/drawing/2014/main" id="{6BF2C60F-73EB-42C1-9F75-18208262CC73}"/>
              </a:ext>
            </a:extLst>
          </p:cNvPr>
          <p:cNvSpPr>
            <a:spLocks noGrp="1"/>
          </p:cNvSpPr>
          <p:nvPr>
            <p:ph idx="1"/>
          </p:nvPr>
        </p:nvSpPr>
        <p:spPr>
          <a:xfrm>
            <a:off x="497150" y="1518083"/>
            <a:ext cx="11212497" cy="5015882"/>
          </a:xfrm>
        </p:spPr>
        <p:txBody>
          <a:bodyPr>
            <a:normAutofit/>
          </a:bodyPr>
          <a:lstStyle/>
          <a:p>
            <a:r>
              <a:rPr lang="en-US" sz="2400" dirty="0">
                <a:hlinkClick r:id="rId2"/>
              </a:rPr>
              <a:t>What is the Expanded Core Curriculum for Blind and Visually Impaired Students?</a:t>
            </a:r>
            <a:endParaRPr lang="en-US" sz="2400" dirty="0">
              <a:hlinkClick r:id="rId3"/>
            </a:endParaRPr>
          </a:p>
          <a:p>
            <a:r>
              <a:rPr lang="en-US" sz="2400" dirty="0">
                <a:hlinkClick r:id="rId3"/>
              </a:rPr>
              <a:t>Understanding the Expanded Core Curriculum</a:t>
            </a:r>
            <a:endParaRPr lang="en-US" sz="2400" dirty="0">
              <a:hlinkClick r:id="rId4"/>
            </a:endParaRPr>
          </a:p>
          <a:p>
            <a:r>
              <a:rPr lang="en-US" sz="2400" dirty="0">
                <a:hlinkClick r:id="rId4"/>
              </a:rPr>
              <a:t>Workload Analysis Presentation</a:t>
            </a:r>
            <a:endParaRPr lang="en-US" sz="2400" dirty="0"/>
          </a:p>
          <a:p>
            <a:r>
              <a:rPr lang="en-US" sz="2400" dirty="0">
                <a:hlinkClick r:id="rId5"/>
              </a:rPr>
              <a:t>Journey of AB-947 in California</a:t>
            </a:r>
            <a:endParaRPr lang="en-US" sz="2400" dirty="0"/>
          </a:p>
          <a:p>
            <a:r>
              <a:rPr lang="en-US" sz="2400" dirty="0">
                <a:hlinkClick r:id="rId6"/>
              </a:rPr>
              <a:t>Towards an ECC Mandate in California</a:t>
            </a:r>
            <a:endParaRPr lang="en-US" sz="2400" dirty="0"/>
          </a:p>
          <a:p>
            <a:r>
              <a:rPr lang="en-US" sz="2400" dirty="0">
                <a:hlinkClick r:id="rId7"/>
              </a:rPr>
              <a:t>The Alice Cogswell and Anne Sullivan Macy Act: An Even Better IDEA</a:t>
            </a:r>
            <a:endParaRPr lang="en-US" sz="2400" dirty="0"/>
          </a:p>
          <a:p>
            <a:r>
              <a:rPr lang="en-US" sz="2400" dirty="0">
                <a:hlinkClick r:id="rId8"/>
              </a:rPr>
              <a:t>Access Technology for Blind and Low Vision Accessibility</a:t>
            </a:r>
            <a:endParaRPr lang="en-US" sz="2400" dirty="0"/>
          </a:p>
          <a:p>
            <a:r>
              <a:rPr lang="en-US" sz="2400" dirty="0">
                <a:hlinkClick r:id="rId9"/>
              </a:rPr>
              <a:t>The Independent Little Bee blog</a:t>
            </a:r>
            <a:endParaRPr lang="en-US" sz="2400" dirty="0"/>
          </a:p>
          <a:p>
            <a:endParaRPr lang="en-US" dirty="0"/>
          </a:p>
          <a:p>
            <a:endParaRPr lang="en-US" dirty="0"/>
          </a:p>
        </p:txBody>
      </p:sp>
    </p:spTree>
    <p:extLst>
      <p:ext uri="{BB962C8B-B14F-4D97-AF65-F5344CB8AC3E}">
        <p14:creationId xmlns:p14="http://schemas.microsoft.com/office/powerpoint/2010/main" val="114873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34A9502D-13BB-4CCF-8318-3258C3FB71C8}"/>
              </a:ext>
            </a:extLst>
          </p:cNvPr>
          <p:cNvSpPr>
            <a:spLocks noGrp="1"/>
          </p:cNvSpPr>
          <p:nvPr>
            <p:ph type="title"/>
          </p:nvPr>
        </p:nvSpPr>
        <p:spPr>
          <a:xfrm>
            <a:off x="1316965" y="1673524"/>
            <a:ext cx="3485073" cy="2420504"/>
          </a:xfrm>
        </p:spPr>
        <p:txBody>
          <a:bodyPr vert="horz" lIns="91440" tIns="45720" rIns="91440" bIns="45720" rtlCol="0" anchor="b">
            <a:normAutofit fontScale="90000"/>
          </a:bodyPr>
          <a:lstStyle/>
          <a:p>
            <a:pPr algn="l"/>
            <a:r>
              <a:rPr lang="en-US" sz="4000" dirty="0"/>
              <a:t>Have you done a thorough workload analysis?</a:t>
            </a:r>
          </a:p>
        </p:txBody>
      </p:sp>
      <p:pic>
        <p:nvPicPr>
          <p:cNvPr id="11" name="Content Placeholder 10" descr="Clip Art of foot pumping the brake pedal!">
            <a:extLst>
              <a:ext uri="{FF2B5EF4-FFF2-40B4-BE49-F238E27FC236}">
                <a16:creationId xmlns:a16="http://schemas.microsoft.com/office/drawing/2014/main" id="{13D86732-9377-4E5B-9C22-AE4FAAE1DE6C}"/>
              </a:ext>
            </a:extLst>
          </p:cNvPr>
          <p:cNvPicPr>
            <a:picLocks noGrp="1" noChangeAspect="1"/>
          </p:cNvPicPr>
          <p:nvPr>
            <p:ph sz="half" idx="2"/>
          </p:nvPr>
        </p:nvPicPr>
        <p:blipFill>
          <a:blip r:embed="rId4"/>
          <a:stretch>
            <a:fillRect/>
          </a:stretch>
        </p:blipFill>
        <p:spPr>
          <a:xfrm>
            <a:off x="5738160" y="1758517"/>
            <a:ext cx="5810373" cy="3340964"/>
          </a:xfrm>
          <a:prstGeom prst="rect">
            <a:avLst/>
          </a:prstGeom>
        </p:spPr>
      </p:pic>
    </p:spTree>
    <p:extLst>
      <p:ext uri="{BB962C8B-B14F-4D97-AF65-F5344CB8AC3E}">
        <p14:creationId xmlns:p14="http://schemas.microsoft.com/office/powerpoint/2010/main" val="361155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87AB-CEA3-4A03-BE40-E4345DA74571}"/>
              </a:ext>
            </a:extLst>
          </p:cNvPr>
          <p:cNvSpPr>
            <a:spLocks noGrp="1"/>
          </p:cNvSpPr>
          <p:nvPr>
            <p:ph type="title"/>
          </p:nvPr>
        </p:nvSpPr>
        <p:spPr>
          <a:xfrm>
            <a:off x="919119" y="0"/>
            <a:ext cx="10353762" cy="1257300"/>
          </a:xfrm>
        </p:spPr>
        <p:txBody>
          <a:bodyPr>
            <a:normAutofit/>
          </a:bodyPr>
          <a:lstStyle/>
          <a:p>
            <a:r>
              <a:rPr lang="en-US" sz="3600" dirty="0"/>
              <a:t>Who exactly do we serve?</a:t>
            </a:r>
          </a:p>
        </p:txBody>
      </p:sp>
      <p:sp>
        <p:nvSpPr>
          <p:cNvPr id="3" name="Content Placeholder 2">
            <a:extLst>
              <a:ext uri="{FF2B5EF4-FFF2-40B4-BE49-F238E27FC236}">
                <a16:creationId xmlns:a16="http://schemas.microsoft.com/office/drawing/2014/main" id="{E00B3A36-CBFF-4FB8-BDAA-270E329AAF0A}"/>
              </a:ext>
            </a:extLst>
          </p:cNvPr>
          <p:cNvSpPr>
            <a:spLocks noGrp="1"/>
          </p:cNvSpPr>
          <p:nvPr>
            <p:ph idx="1"/>
          </p:nvPr>
        </p:nvSpPr>
        <p:spPr>
          <a:xfrm>
            <a:off x="201227" y="932155"/>
            <a:ext cx="11789546" cy="5430266"/>
          </a:xfrm>
        </p:spPr>
        <p:txBody>
          <a:bodyPr>
            <a:noAutofit/>
          </a:bodyPr>
          <a:lstStyle/>
          <a:p>
            <a:r>
              <a:rPr lang="en-US" sz="2400" dirty="0">
                <a:hlinkClick r:id="rId2"/>
              </a:rPr>
              <a:t>Cal. Code Regs. Tit. 5, § 3030 - Eligibility Criteria</a:t>
            </a:r>
            <a:endParaRPr lang="en-US" sz="2400" dirty="0"/>
          </a:p>
          <a:p>
            <a:pPr lvl="1"/>
            <a:r>
              <a:rPr lang="en-US" sz="2400" dirty="0"/>
              <a:t>(13) Visual impairment including blindness means an impairment in vision that, even with correction, adversely affects a child's educational performance. The term includes both partial sight and blindness.</a:t>
            </a:r>
          </a:p>
          <a:p>
            <a:r>
              <a:rPr lang="en-US" sz="2400" dirty="0"/>
              <a:t>Ideally, a current ophthalmologist or optometrist report indicates a diagnosis of eye disease, limited visual acuity after correction, visual field loss, or total blindness.</a:t>
            </a:r>
          </a:p>
          <a:p>
            <a:r>
              <a:rPr lang="en-US" sz="2400" dirty="0"/>
              <a:t>For students with low vision, a functional vision assessment aides indicates the potential benefit of special education instruction, services, materials and/or equipment which cannot be provided solely with accommodations or modifications of the regular program.</a:t>
            </a:r>
          </a:p>
          <a:p>
            <a:r>
              <a:rPr lang="en-US" sz="2400" dirty="0"/>
              <a:t>Ultimately it is an IEP team decision to verify eligibility and whether the visual impairment adversely affects the student’s educational performance and requires special education to meet the student’s needs.</a:t>
            </a:r>
          </a:p>
        </p:txBody>
      </p:sp>
    </p:spTree>
    <p:extLst>
      <p:ext uri="{BB962C8B-B14F-4D97-AF65-F5344CB8AC3E}">
        <p14:creationId xmlns:p14="http://schemas.microsoft.com/office/powerpoint/2010/main" val="299802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4" name="Rectangle 2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6E684-38AA-4673-B5A3-4871ABF232C0}"/>
              </a:ext>
            </a:extLst>
          </p:cNvPr>
          <p:cNvSpPr>
            <a:spLocks noGrp="1"/>
          </p:cNvSpPr>
          <p:nvPr>
            <p:ph type="title"/>
          </p:nvPr>
        </p:nvSpPr>
        <p:spPr>
          <a:xfrm>
            <a:off x="834013" y="1115568"/>
            <a:ext cx="3487616" cy="4626864"/>
          </a:xfrm>
        </p:spPr>
        <p:txBody>
          <a:bodyPr>
            <a:normAutofit/>
          </a:bodyPr>
          <a:lstStyle/>
          <a:p>
            <a:pPr algn="l"/>
            <a:r>
              <a:rPr lang="en-US" sz="3600"/>
              <a:t>But our caseloads really are not working.</a:t>
            </a:r>
            <a:br>
              <a:rPr lang="en-US" sz="3600"/>
            </a:br>
            <a:r>
              <a:rPr lang="en-US" sz="3600"/>
              <a:t> </a:t>
            </a:r>
            <a:br>
              <a:rPr lang="en-US" sz="3600"/>
            </a:br>
            <a:r>
              <a:rPr lang="en-US" sz="3600"/>
              <a:t>Is there any help for the student learning braille?</a:t>
            </a:r>
          </a:p>
        </p:txBody>
      </p:sp>
      <p:cxnSp>
        <p:nvCxnSpPr>
          <p:cNvPr id="35" name="Straight Connector 2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A346F2-F3F0-49E5-9E40-7648C5C6A782}"/>
              </a:ext>
            </a:extLst>
          </p:cNvPr>
          <p:cNvSpPr>
            <a:spLocks noGrp="1"/>
          </p:cNvSpPr>
          <p:nvPr>
            <p:ph idx="1"/>
          </p:nvPr>
        </p:nvSpPr>
        <p:spPr>
          <a:xfrm>
            <a:off x="5105398" y="1115568"/>
            <a:ext cx="6245352" cy="4626864"/>
          </a:xfrm>
        </p:spPr>
        <p:txBody>
          <a:bodyPr anchor="ctr">
            <a:normAutofit/>
          </a:bodyPr>
          <a:lstStyle/>
          <a:p>
            <a:r>
              <a:rPr lang="en-US" sz="2400" dirty="0">
                <a:hlinkClick r:id="rId4"/>
              </a:rPr>
              <a:t>California Education Code ARTICLE 3.5. Individualized Education Program for Visually Impaired Pupils [56350 - 56354] </a:t>
            </a:r>
            <a:endParaRPr lang="en-US" sz="2400" dirty="0"/>
          </a:p>
          <a:p>
            <a:pPr lvl="1"/>
            <a:r>
              <a:rPr lang="en-US" sz="2400" dirty="0"/>
              <a:t>56351.5 Summarized: In accordance with an IEP, a LEA can reinforce braille instruction with an aide who is supervised by a credentialed teacher that has demonstrated grade 2 fluency and the basic rules of braille construction.</a:t>
            </a:r>
          </a:p>
        </p:txBody>
      </p:sp>
    </p:spTree>
    <p:extLst>
      <p:ext uri="{BB962C8B-B14F-4D97-AF65-F5344CB8AC3E}">
        <p14:creationId xmlns:p14="http://schemas.microsoft.com/office/powerpoint/2010/main" val="68650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925C74BE-F4EC-365A-F863-D5225A3EA043}"/>
              </a:ext>
            </a:extLst>
          </p:cNvPr>
          <p:cNvPicPr>
            <a:picLocks noChangeAspect="1"/>
          </p:cNvPicPr>
          <p:nvPr/>
        </p:nvPicPr>
        <p:blipFill rotWithShape="1">
          <a:blip r:embed="rId4"/>
          <a:srcRect l="33076" r="29427"/>
          <a:stretch/>
        </p:blipFill>
        <p:spPr>
          <a:xfrm>
            <a:off x="20" y="10"/>
            <a:ext cx="4571629" cy="6857990"/>
          </a:xfrm>
          <a:prstGeom prst="rect">
            <a:avLst/>
          </a:prstGeom>
        </p:spPr>
      </p:pic>
      <p:sp>
        <p:nvSpPr>
          <p:cNvPr id="2" name="Title 1">
            <a:extLst>
              <a:ext uri="{FF2B5EF4-FFF2-40B4-BE49-F238E27FC236}">
                <a16:creationId xmlns:a16="http://schemas.microsoft.com/office/drawing/2014/main" id="{50131A8E-56F6-4F54-9574-7A4EB1ACA38C}"/>
              </a:ext>
            </a:extLst>
          </p:cNvPr>
          <p:cNvSpPr>
            <a:spLocks noGrp="1"/>
          </p:cNvSpPr>
          <p:nvPr>
            <p:ph type="title"/>
          </p:nvPr>
        </p:nvSpPr>
        <p:spPr>
          <a:xfrm>
            <a:off x="5014375" y="1221614"/>
            <a:ext cx="6151418" cy="2364964"/>
          </a:xfrm>
        </p:spPr>
        <p:txBody>
          <a:bodyPr vert="horz" lIns="91440" tIns="45720" rIns="91440" bIns="45720" rtlCol="0" anchor="b">
            <a:normAutofit/>
          </a:bodyPr>
          <a:lstStyle/>
          <a:p>
            <a:r>
              <a:rPr lang="en-US" sz="5400" dirty="0"/>
              <a:t>What is the ECC?</a:t>
            </a:r>
          </a:p>
        </p:txBody>
      </p:sp>
      <p:sp>
        <p:nvSpPr>
          <p:cNvPr id="3" name="Content Placeholder 2">
            <a:extLst>
              <a:ext uri="{FF2B5EF4-FFF2-40B4-BE49-F238E27FC236}">
                <a16:creationId xmlns:a16="http://schemas.microsoft.com/office/drawing/2014/main" id="{9AA5413D-3EC8-4219-8CE9-B12A34D05328}"/>
              </a:ext>
            </a:extLst>
          </p:cNvPr>
          <p:cNvSpPr>
            <a:spLocks noGrp="1"/>
          </p:cNvSpPr>
          <p:nvPr>
            <p:ph idx="1"/>
          </p:nvPr>
        </p:nvSpPr>
        <p:spPr>
          <a:xfrm>
            <a:off x="5369441" y="3598339"/>
            <a:ext cx="5441286" cy="1675335"/>
          </a:xfrm>
        </p:spPr>
        <p:txBody>
          <a:bodyPr vert="horz" lIns="91440" tIns="45720" rIns="91440" bIns="45720" rtlCol="0" anchor="t">
            <a:normAutofit/>
          </a:bodyPr>
          <a:lstStyle/>
          <a:p>
            <a:pPr marL="0" indent="0" algn="ctr">
              <a:buNone/>
            </a:pPr>
            <a:r>
              <a:rPr lang="en-US" sz="2400" dirty="0">
                <a:solidFill>
                  <a:srgbClr val="FDE50C"/>
                </a:solidFill>
              </a:rPr>
              <a:t>Share out definitions and descriptions.</a:t>
            </a:r>
          </a:p>
        </p:txBody>
      </p:sp>
    </p:spTree>
    <p:extLst>
      <p:ext uri="{BB962C8B-B14F-4D97-AF65-F5344CB8AC3E}">
        <p14:creationId xmlns:p14="http://schemas.microsoft.com/office/powerpoint/2010/main" val="3908619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1">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00B0F0"/>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BFD45A63048445BF219BCED7C58ABD" ma:contentTypeVersion="13" ma:contentTypeDescription="Create a new document." ma:contentTypeScope="" ma:versionID="d8a00ca81340c6f9bd2cf052b752837a">
  <xsd:schema xmlns:xsd="http://www.w3.org/2001/XMLSchema" xmlns:xs="http://www.w3.org/2001/XMLSchema" xmlns:p="http://schemas.microsoft.com/office/2006/metadata/properties" xmlns:ns3="a785ad58-1d57-4f8a-aa71-77170459bd0d" xmlns:ns4="f3d7952d-611d-41c5-a889-94ae3a71c097" xmlns:ns5="60f9ffb9-9a00-4eeb-a61c-ca14ed066a5b" targetNamespace="http://schemas.microsoft.com/office/2006/metadata/properties" ma:root="true" ma:fieldsID="285b1726c0fd99705d0f18c57b7335e5" ns3:_="" ns4:_="" ns5:_="">
    <xsd:import namespace="a785ad58-1d57-4f8a-aa71-77170459bd0d"/>
    <xsd:import namespace="f3d7952d-611d-41c5-a889-94ae3a71c097"/>
    <xsd:import namespace="60f9ffb9-9a00-4eeb-a61c-ca14ed066a5b"/>
    <xsd:element name="properties">
      <xsd:complexType>
        <xsd:sequence>
          <xsd:element name="documentManagement">
            <xsd:complexType>
              <xsd:all>
                <xsd:element ref="ns3:SharedWithUsers" minOccurs="0"/>
                <xsd:element ref="ns4:MediaServiceMetadata" minOccurs="0"/>
                <xsd:element ref="ns4:MediaServiceFastMetadata" minOccurs="0"/>
                <xsd:element ref="ns5:SharedWithDetails" minOccurs="0"/>
                <xsd:element ref="ns5:SharingHintHash"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d7952d-611d-41c5-a889-94ae3a71c09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f9ffb9-9a00-4eeb-a61c-ca14ed066a5b"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3d7952d-611d-41c5-a889-94ae3a71c097"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449891A2-7CDA-4567-8E51-6E06B66F9A4C}">
  <ds:schemaRefs>
    <ds:schemaRef ds:uri="60f9ffb9-9a00-4eeb-a61c-ca14ed066a5b"/>
    <ds:schemaRef ds:uri="a785ad58-1d57-4f8a-aa71-77170459bd0d"/>
    <ds:schemaRef ds:uri="f3d7952d-611d-41c5-a889-94ae3a71c0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60f9ffb9-9a00-4eeb-a61c-ca14ed066a5b"/>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3d7952d-611d-41c5-a889-94ae3a71c097"/>
    <ds:schemaRef ds:uri="http://purl.org/dc/elements/1.1/"/>
    <ds:schemaRef ds:uri="a785ad58-1d57-4f8a-aa71-77170459bd0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{FFCF5F70-BC3B-4D04-B978-61F3A9A854FD}tf55705232_win32</Template>
  <TotalTime>78353</TotalTime>
  <Words>4612</Words>
  <Application>Microsoft Office PowerPoint</Application>
  <PresentationFormat>Widescreen</PresentationFormat>
  <Paragraphs>457</Paragraphs>
  <Slides>56</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Caveat</vt:lpstr>
      <vt:lpstr>Goudy Old Style</vt:lpstr>
      <vt:lpstr>OPTIBankGothic</vt:lpstr>
      <vt:lpstr>Roboto</vt:lpstr>
      <vt:lpstr>Wingdings 2</vt:lpstr>
      <vt:lpstr>SlateVTI</vt:lpstr>
      <vt:lpstr>Addressing the Expanded Core Curriculum</vt:lpstr>
      <vt:lpstr>Teacher Shortage</vt:lpstr>
      <vt:lpstr>Teacher Grants – It’s time to Grow Your Own</vt:lpstr>
      <vt:lpstr>What is our role as TVI/O&amp;M professionals?</vt:lpstr>
      <vt:lpstr>Appreciating the amount of time needed to be an Agent of Access</vt:lpstr>
      <vt:lpstr>Have you done a thorough workload analysis?</vt:lpstr>
      <vt:lpstr>Who exactly do we serve?</vt:lpstr>
      <vt:lpstr>But our caseloads really are not working.   Is there any help for the student learning braille?</vt:lpstr>
      <vt:lpstr>What is the ECC?</vt:lpstr>
      <vt:lpstr>What is the ECC?</vt:lpstr>
      <vt:lpstr>Wait….that sounds a lot like…</vt:lpstr>
      <vt:lpstr>It also sounds like…</vt:lpstr>
      <vt:lpstr>Or even… the definition of an IEP</vt:lpstr>
      <vt:lpstr>What more do you need?</vt:lpstr>
      <vt:lpstr>Even mainstream ed. speak supports it</vt:lpstr>
      <vt:lpstr>You know what  all this is?  Whole Child Education</vt:lpstr>
      <vt:lpstr>Are we covering the Expanded Core Curriculum?</vt:lpstr>
      <vt:lpstr>Is the ECC being addressed? Study conducted by the Florida State University (over 400 teachers)</vt:lpstr>
      <vt:lpstr>Where do we start? or  Can you show me your FVLM(t)A[ECC]?</vt:lpstr>
      <vt:lpstr>How are you currently handling TVI/O&amp;M Assessments?</vt:lpstr>
      <vt:lpstr>Functional Vision</vt:lpstr>
      <vt:lpstr>Functional Vision Assessment/Evaluation</vt:lpstr>
      <vt:lpstr>Learning Media</vt:lpstr>
      <vt:lpstr>Learning Media Assessment</vt:lpstr>
      <vt:lpstr>Technology</vt:lpstr>
      <vt:lpstr>Technology Assessment</vt:lpstr>
      <vt:lpstr>Orientation and Mobility</vt:lpstr>
      <vt:lpstr>O&amp;M Assessment</vt:lpstr>
      <vt:lpstr>Expanded Core Curriculum Assessment</vt:lpstr>
      <vt:lpstr>Expanded Core Curriculum Assessment</vt:lpstr>
      <vt:lpstr>Comprehensive Vision Report FVLM(t)A [ECC]</vt:lpstr>
      <vt:lpstr>Comprehensive Vision Report Share</vt:lpstr>
      <vt:lpstr>One of the guidelines of I.D.E.A. states that Educational assessment cannot be based on the results of a single test.</vt:lpstr>
      <vt:lpstr>All that?</vt:lpstr>
      <vt:lpstr>B/LV students are a diverse population</vt:lpstr>
      <vt:lpstr>How do you make activities meaningful?</vt:lpstr>
      <vt:lpstr>The ‘ECC is in everything’ - cue eye roll</vt:lpstr>
      <vt:lpstr>Share strategies and activities that have worked effectively to incorporate the ECC</vt:lpstr>
      <vt:lpstr>Being intentional requires knowing what areas to address and identifying what is meaningful and valuable for the student.</vt:lpstr>
      <vt:lpstr>First Steps in Assessments:  Identifying Learning Preferences</vt:lpstr>
      <vt:lpstr>Determining Instructional Priorities in the ECC</vt:lpstr>
      <vt:lpstr>The Utah School for the Blind ECC High School Readiness Checklists</vt:lpstr>
      <vt:lpstr>What challenges do you face trying to implement the ECC?</vt:lpstr>
      <vt:lpstr>Ideas</vt:lpstr>
      <vt:lpstr>Convincing support at home</vt:lpstr>
      <vt:lpstr>Partnership with the California School for the Blind</vt:lpstr>
      <vt:lpstr>Circling back to progress with the law</vt:lpstr>
      <vt:lpstr>Where can we go from here?</vt:lpstr>
      <vt:lpstr>Thank you</vt:lpstr>
      <vt:lpstr>Primary Resources</vt:lpstr>
      <vt:lpstr>Legal Citations</vt:lpstr>
      <vt:lpstr>References throughout the presentation</vt:lpstr>
      <vt:lpstr>Assessment Resources Referenced</vt:lpstr>
      <vt:lpstr>Assessment Resources Referenced cont. (AT)</vt:lpstr>
      <vt:lpstr>Assessment Resources Referenced cont. (ECC)</vt:lpstr>
      <vt:lpstr>Alluded to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Expanded Core Curriculum - Presentations and Workshops (CA School for the Blind)</dc:title>
  <dc:subject>A presentation on the Expanded Core Curriculum presented by Adrian Amandi on August 3, 2022.</dc:subject>
  <dc:creator>Adrian Amandi</dc:creator>
  <cp:lastModifiedBy>Gaonu Vue</cp:lastModifiedBy>
  <cp:revision>14</cp:revision>
  <dcterms:created xsi:type="dcterms:W3CDTF">2022-07-30T23:17:44Z</dcterms:created>
  <dcterms:modified xsi:type="dcterms:W3CDTF">2022-11-16T16:21:48Z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0x01010057BFD45A63048445BF219BCED7C58ABD</vt:lpwstr>
  </property>
</Properties>
</file>